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79" r:id="rId3"/>
    <p:sldId id="297" r:id="rId4"/>
    <p:sldId id="339" r:id="rId5"/>
    <p:sldId id="382" r:id="rId6"/>
    <p:sldId id="340" r:id="rId7"/>
    <p:sldId id="381" r:id="rId8"/>
    <p:sldId id="295" r:id="rId9"/>
    <p:sldId id="341" r:id="rId10"/>
    <p:sldId id="342" r:id="rId11"/>
    <p:sldId id="344" r:id="rId12"/>
    <p:sldId id="345" r:id="rId13"/>
    <p:sldId id="346" r:id="rId14"/>
    <p:sldId id="348" r:id="rId15"/>
    <p:sldId id="349" r:id="rId16"/>
    <p:sldId id="350" r:id="rId17"/>
    <p:sldId id="351" r:id="rId18"/>
    <p:sldId id="352" r:id="rId19"/>
    <p:sldId id="353" r:id="rId20"/>
    <p:sldId id="354" r:id="rId21"/>
    <p:sldId id="355" r:id="rId22"/>
    <p:sldId id="356" r:id="rId23"/>
    <p:sldId id="357" r:id="rId24"/>
    <p:sldId id="358" r:id="rId25"/>
    <p:sldId id="359" r:id="rId26"/>
    <p:sldId id="360" r:id="rId27"/>
    <p:sldId id="361" r:id="rId28"/>
    <p:sldId id="362" r:id="rId29"/>
    <p:sldId id="363" r:id="rId30"/>
    <p:sldId id="364" r:id="rId31"/>
    <p:sldId id="365" r:id="rId32"/>
    <p:sldId id="366" r:id="rId33"/>
    <p:sldId id="367" r:id="rId34"/>
    <p:sldId id="368" r:id="rId35"/>
    <p:sldId id="369" r:id="rId36"/>
    <p:sldId id="370" r:id="rId37"/>
    <p:sldId id="371" r:id="rId38"/>
    <p:sldId id="372" r:id="rId39"/>
    <p:sldId id="373" r:id="rId40"/>
    <p:sldId id="374" r:id="rId41"/>
    <p:sldId id="375" r:id="rId42"/>
    <p:sldId id="376" r:id="rId43"/>
    <p:sldId id="377" r:id="rId44"/>
    <p:sldId id="378" r:id="rId4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54C115-FD64-8F55-707B-C3DF8FDB9721}" name="Vagn Lauritzen" initials="VL" userId="b9eba48c94f1e46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notesViewPr>
    <p:cSldViewPr snapToGrid="0">
      <p:cViewPr varScale="1">
        <p:scale>
          <a:sx n="67" d="100"/>
          <a:sy n="67" d="100"/>
        </p:scale>
        <p:origin x="3312"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gn Lauritzen" userId="b9eba48c94f1e46d" providerId="LiveId" clId="{7B09A341-6983-45BF-8846-3B7191F6905B}"/>
    <pc:docChg chg="delSld">
      <pc:chgData name="Vagn Lauritzen" userId="b9eba48c94f1e46d" providerId="LiveId" clId="{7B09A341-6983-45BF-8846-3B7191F6905B}" dt="2024-07-26T14:02:26.996" v="0" actId="47"/>
      <pc:docMkLst>
        <pc:docMk/>
      </pc:docMkLst>
      <pc:sldChg chg="del">
        <pc:chgData name="Vagn Lauritzen" userId="b9eba48c94f1e46d" providerId="LiveId" clId="{7B09A341-6983-45BF-8846-3B7191F6905B}" dt="2024-07-26T14:02:26.996" v="0" actId="47"/>
        <pc:sldMkLst>
          <pc:docMk/>
          <pc:sldMk cId="2010195267" sldId="3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50A2AB-D793-4C50-855A-ADB973E7B266}" type="datetimeFigureOut">
              <a:rPr lang="da-DK" smtClean="0"/>
              <a:t>26-07-2024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62117C-7A29-4DDE-9A10-B1007B978759}" type="slidenum">
              <a:rPr lang="da-DK" smtClean="0"/>
              <a:t>‹nr.›</a:t>
            </a:fld>
            <a:endParaRPr lang="da-DK"/>
          </a:p>
        </p:txBody>
      </p:sp>
    </p:spTree>
    <p:extLst>
      <p:ext uri="{BB962C8B-B14F-4D97-AF65-F5344CB8AC3E}">
        <p14:creationId xmlns:p14="http://schemas.microsoft.com/office/powerpoint/2010/main" val="3455577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a:t>
            </a:fld>
            <a:endParaRPr lang="da-DK"/>
          </a:p>
        </p:txBody>
      </p:sp>
    </p:spTree>
    <p:extLst>
      <p:ext uri="{BB962C8B-B14F-4D97-AF65-F5344CB8AC3E}">
        <p14:creationId xmlns:p14="http://schemas.microsoft.com/office/powerpoint/2010/main" val="19569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11</a:t>
            </a:fld>
            <a:endParaRPr lang="da-DK"/>
          </a:p>
        </p:txBody>
      </p:sp>
    </p:spTree>
    <p:extLst>
      <p:ext uri="{BB962C8B-B14F-4D97-AF65-F5344CB8AC3E}">
        <p14:creationId xmlns:p14="http://schemas.microsoft.com/office/powerpoint/2010/main" val="2931149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12</a:t>
            </a:fld>
            <a:endParaRPr lang="da-DK"/>
          </a:p>
        </p:txBody>
      </p:sp>
    </p:spTree>
    <p:extLst>
      <p:ext uri="{BB962C8B-B14F-4D97-AF65-F5344CB8AC3E}">
        <p14:creationId xmlns:p14="http://schemas.microsoft.com/office/powerpoint/2010/main" val="4160139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13</a:t>
            </a:fld>
            <a:endParaRPr lang="da-DK"/>
          </a:p>
        </p:txBody>
      </p:sp>
    </p:spTree>
    <p:extLst>
      <p:ext uri="{BB962C8B-B14F-4D97-AF65-F5344CB8AC3E}">
        <p14:creationId xmlns:p14="http://schemas.microsoft.com/office/powerpoint/2010/main" val="3444458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14</a:t>
            </a:fld>
            <a:endParaRPr lang="da-DK"/>
          </a:p>
        </p:txBody>
      </p:sp>
    </p:spTree>
    <p:extLst>
      <p:ext uri="{BB962C8B-B14F-4D97-AF65-F5344CB8AC3E}">
        <p14:creationId xmlns:p14="http://schemas.microsoft.com/office/powerpoint/2010/main" val="4206115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15</a:t>
            </a:fld>
            <a:endParaRPr lang="da-DK"/>
          </a:p>
        </p:txBody>
      </p:sp>
    </p:spTree>
    <p:extLst>
      <p:ext uri="{BB962C8B-B14F-4D97-AF65-F5344CB8AC3E}">
        <p14:creationId xmlns:p14="http://schemas.microsoft.com/office/powerpoint/2010/main" val="2762679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16</a:t>
            </a:fld>
            <a:endParaRPr lang="da-DK"/>
          </a:p>
        </p:txBody>
      </p:sp>
    </p:spTree>
    <p:extLst>
      <p:ext uri="{BB962C8B-B14F-4D97-AF65-F5344CB8AC3E}">
        <p14:creationId xmlns:p14="http://schemas.microsoft.com/office/powerpoint/2010/main" val="595229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17</a:t>
            </a:fld>
            <a:endParaRPr lang="da-DK"/>
          </a:p>
        </p:txBody>
      </p:sp>
    </p:spTree>
    <p:extLst>
      <p:ext uri="{BB962C8B-B14F-4D97-AF65-F5344CB8AC3E}">
        <p14:creationId xmlns:p14="http://schemas.microsoft.com/office/powerpoint/2010/main" val="1180613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18</a:t>
            </a:fld>
            <a:endParaRPr lang="da-DK"/>
          </a:p>
        </p:txBody>
      </p:sp>
    </p:spTree>
    <p:extLst>
      <p:ext uri="{BB962C8B-B14F-4D97-AF65-F5344CB8AC3E}">
        <p14:creationId xmlns:p14="http://schemas.microsoft.com/office/powerpoint/2010/main" val="4291209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19</a:t>
            </a:fld>
            <a:endParaRPr lang="da-DK"/>
          </a:p>
        </p:txBody>
      </p:sp>
    </p:spTree>
    <p:extLst>
      <p:ext uri="{BB962C8B-B14F-4D97-AF65-F5344CB8AC3E}">
        <p14:creationId xmlns:p14="http://schemas.microsoft.com/office/powerpoint/2010/main" val="27161581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20</a:t>
            </a:fld>
            <a:endParaRPr lang="da-DK"/>
          </a:p>
        </p:txBody>
      </p:sp>
    </p:spTree>
    <p:extLst>
      <p:ext uri="{BB962C8B-B14F-4D97-AF65-F5344CB8AC3E}">
        <p14:creationId xmlns:p14="http://schemas.microsoft.com/office/powerpoint/2010/main" val="236863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a:t>
            </a:fld>
            <a:endParaRPr lang="da-DK"/>
          </a:p>
        </p:txBody>
      </p:sp>
    </p:spTree>
    <p:extLst>
      <p:ext uri="{BB962C8B-B14F-4D97-AF65-F5344CB8AC3E}">
        <p14:creationId xmlns:p14="http://schemas.microsoft.com/office/powerpoint/2010/main" val="37734137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21</a:t>
            </a:fld>
            <a:endParaRPr lang="da-DK"/>
          </a:p>
        </p:txBody>
      </p:sp>
    </p:spTree>
    <p:extLst>
      <p:ext uri="{BB962C8B-B14F-4D97-AF65-F5344CB8AC3E}">
        <p14:creationId xmlns:p14="http://schemas.microsoft.com/office/powerpoint/2010/main" val="690017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22</a:t>
            </a:fld>
            <a:endParaRPr lang="da-DK"/>
          </a:p>
        </p:txBody>
      </p:sp>
    </p:spTree>
    <p:extLst>
      <p:ext uri="{BB962C8B-B14F-4D97-AF65-F5344CB8AC3E}">
        <p14:creationId xmlns:p14="http://schemas.microsoft.com/office/powerpoint/2010/main" val="16563303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23</a:t>
            </a:fld>
            <a:endParaRPr lang="da-DK"/>
          </a:p>
        </p:txBody>
      </p:sp>
    </p:spTree>
    <p:extLst>
      <p:ext uri="{BB962C8B-B14F-4D97-AF65-F5344CB8AC3E}">
        <p14:creationId xmlns:p14="http://schemas.microsoft.com/office/powerpoint/2010/main" val="2492880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24</a:t>
            </a:fld>
            <a:endParaRPr lang="da-DK"/>
          </a:p>
        </p:txBody>
      </p:sp>
    </p:spTree>
    <p:extLst>
      <p:ext uri="{BB962C8B-B14F-4D97-AF65-F5344CB8AC3E}">
        <p14:creationId xmlns:p14="http://schemas.microsoft.com/office/powerpoint/2010/main" val="6893987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25</a:t>
            </a:fld>
            <a:endParaRPr lang="da-DK"/>
          </a:p>
        </p:txBody>
      </p:sp>
    </p:spTree>
    <p:extLst>
      <p:ext uri="{BB962C8B-B14F-4D97-AF65-F5344CB8AC3E}">
        <p14:creationId xmlns:p14="http://schemas.microsoft.com/office/powerpoint/2010/main" val="31342572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26</a:t>
            </a:fld>
            <a:endParaRPr lang="da-DK"/>
          </a:p>
        </p:txBody>
      </p:sp>
    </p:spTree>
    <p:extLst>
      <p:ext uri="{BB962C8B-B14F-4D97-AF65-F5344CB8AC3E}">
        <p14:creationId xmlns:p14="http://schemas.microsoft.com/office/powerpoint/2010/main" val="7634690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27</a:t>
            </a:fld>
            <a:endParaRPr lang="da-DK"/>
          </a:p>
        </p:txBody>
      </p:sp>
    </p:spTree>
    <p:extLst>
      <p:ext uri="{BB962C8B-B14F-4D97-AF65-F5344CB8AC3E}">
        <p14:creationId xmlns:p14="http://schemas.microsoft.com/office/powerpoint/2010/main" val="19833036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28</a:t>
            </a:fld>
            <a:endParaRPr lang="da-DK"/>
          </a:p>
        </p:txBody>
      </p:sp>
    </p:spTree>
    <p:extLst>
      <p:ext uri="{BB962C8B-B14F-4D97-AF65-F5344CB8AC3E}">
        <p14:creationId xmlns:p14="http://schemas.microsoft.com/office/powerpoint/2010/main" val="2374310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29</a:t>
            </a:fld>
            <a:endParaRPr lang="da-DK"/>
          </a:p>
        </p:txBody>
      </p:sp>
    </p:spTree>
    <p:extLst>
      <p:ext uri="{BB962C8B-B14F-4D97-AF65-F5344CB8AC3E}">
        <p14:creationId xmlns:p14="http://schemas.microsoft.com/office/powerpoint/2010/main" val="25009134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30</a:t>
            </a:fld>
            <a:endParaRPr lang="da-DK"/>
          </a:p>
        </p:txBody>
      </p:sp>
    </p:spTree>
    <p:extLst>
      <p:ext uri="{BB962C8B-B14F-4D97-AF65-F5344CB8AC3E}">
        <p14:creationId xmlns:p14="http://schemas.microsoft.com/office/powerpoint/2010/main" val="3575915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4</a:t>
            </a:fld>
            <a:endParaRPr lang="da-DK"/>
          </a:p>
        </p:txBody>
      </p:sp>
    </p:spTree>
    <p:extLst>
      <p:ext uri="{BB962C8B-B14F-4D97-AF65-F5344CB8AC3E}">
        <p14:creationId xmlns:p14="http://schemas.microsoft.com/office/powerpoint/2010/main" val="27749093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31</a:t>
            </a:fld>
            <a:endParaRPr lang="da-DK"/>
          </a:p>
        </p:txBody>
      </p:sp>
    </p:spTree>
    <p:extLst>
      <p:ext uri="{BB962C8B-B14F-4D97-AF65-F5344CB8AC3E}">
        <p14:creationId xmlns:p14="http://schemas.microsoft.com/office/powerpoint/2010/main" val="2898739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32</a:t>
            </a:fld>
            <a:endParaRPr lang="da-DK"/>
          </a:p>
        </p:txBody>
      </p:sp>
    </p:spTree>
    <p:extLst>
      <p:ext uri="{BB962C8B-B14F-4D97-AF65-F5344CB8AC3E}">
        <p14:creationId xmlns:p14="http://schemas.microsoft.com/office/powerpoint/2010/main" val="23379640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33</a:t>
            </a:fld>
            <a:endParaRPr lang="da-DK"/>
          </a:p>
        </p:txBody>
      </p:sp>
    </p:spTree>
    <p:extLst>
      <p:ext uri="{BB962C8B-B14F-4D97-AF65-F5344CB8AC3E}">
        <p14:creationId xmlns:p14="http://schemas.microsoft.com/office/powerpoint/2010/main" val="5337160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34</a:t>
            </a:fld>
            <a:endParaRPr lang="da-DK"/>
          </a:p>
        </p:txBody>
      </p:sp>
    </p:spTree>
    <p:extLst>
      <p:ext uri="{BB962C8B-B14F-4D97-AF65-F5344CB8AC3E}">
        <p14:creationId xmlns:p14="http://schemas.microsoft.com/office/powerpoint/2010/main" val="5242076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35</a:t>
            </a:fld>
            <a:endParaRPr lang="da-DK"/>
          </a:p>
        </p:txBody>
      </p:sp>
    </p:spTree>
    <p:extLst>
      <p:ext uri="{BB962C8B-B14F-4D97-AF65-F5344CB8AC3E}">
        <p14:creationId xmlns:p14="http://schemas.microsoft.com/office/powerpoint/2010/main" val="39549614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36</a:t>
            </a:fld>
            <a:endParaRPr lang="da-DK"/>
          </a:p>
        </p:txBody>
      </p:sp>
    </p:spTree>
    <p:extLst>
      <p:ext uri="{BB962C8B-B14F-4D97-AF65-F5344CB8AC3E}">
        <p14:creationId xmlns:p14="http://schemas.microsoft.com/office/powerpoint/2010/main" val="21385726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37</a:t>
            </a:fld>
            <a:endParaRPr lang="da-DK"/>
          </a:p>
        </p:txBody>
      </p:sp>
    </p:spTree>
    <p:extLst>
      <p:ext uri="{BB962C8B-B14F-4D97-AF65-F5344CB8AC3E}">
        <p14:creationId xmlns:p14="http://schemas.microsoft.com/office/powerpoint/2010/main" val="1597844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38</a:t>
            </a:fld>
            <a:endParaRPr lang="da-DK"/>
          </a:p>
        </p:txBody>
      </p:sp>
    </p:spTree>
    <p:extLst>
      <p:ext uri="{BB962C8B-B14F-4D97-AF65-F5344CB8AC3E}">
        <p14:creationId xmlns:p14="http://schemas.microsoft.com/office/powerpoint/2010/main" val="21510859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39</a:t>
            </a:fld>
            <a:endParaRPr lang="da-DK"/>
          </a:p>
        </p:txBody>
      </p:sp>
    </p:spTree>
    <p:extLst>
      <p:ext uri="{BB962C8B-B14F-4D97-AF65-F5344CB8AC3E}">
        <p14:creationId xmlns:p14="http://schemas.microsoft.com/office/powerpoint/2010/main" val="4508652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40</a:t>
            </a:fld>
            <a:endParaRPr lang="da-DK"/>
          </a:p>
        </p:txBody>
      </p:sp>
    </p:spTree>
    <p:extLst>
      <p:ext uri="{BB962C8B-B14F-4D97-AF65-F5344CB8AC3E}">
        <p14:creationId xmlns:p14="http://schemas.microsoft.com/office/powerpoint/2010/main" val="805518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5</a:t>
            </a:fld>
            <a:endParaRPr lang="da-DK"/>
          </a:p>
        </p:txBody>
      </p:sp>
    </p:spTree>
    <p:extLst>
      <p:ext uri="{BB962C8B-B14F-4D97-AF65-F5344CB8AC3E}">
        <p14:creationId xmlns:p14="http://schemas.microsoft.com/office/powerpoint/2010/main" val="24069805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41</a:t>
            </a:fld>
            <a:endParaRPr lang="da-DK"/>
          </a:p>
        </p:txBody>
      </p:sp>
    </p:spTree>
    <p:extLst>
      <p:ext uri="{BB962C8B-B14F-4D97-AF65-F5344CB8AC3E}">
        <p14:creationId xmlns:p14="http://schemas.microsoft.com/office/powerpoint/2010/main" val="29100948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42</a:t>
            </a:fld>
            <a:endParaRPr lang="da-DK"/>
          </a:p>
        </p:txBody>
      </p:sp>
    </p:spTree>
    <p:extLst>
      <p:ext uri="{BB962C8B-B14F-4D97-AF65-F5344CB8AC3E}">
        <p14:creationId xmlns:p14="http://schemas.microsoft.com/office/powerpoint/2010/main" val="17621423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43</a:t>
            </a:fld>
            <a:endParaRPr lang="da-DK"/>
          </a:p>
        </p:txBody>
      </p:sp>
    </p:spTree>
    <p:extLst>
      <p:ext uri="{BB962C8B-B14F-4D97-AF65-F5344CB8AC3E}">
        <p14:creationId xmlns:p14="http://schemas.microsoft.com/office/powerpoint/2010/main" val="30541513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44</a:t>
            </a:fld>
            <a:endParaRPr lang="da-DK"/>
          </a:p>
        </p:txBody>
      </p:sp>
    </p:spTree>
    <p:extLst>
      <p:ext uri="{BB962C8B-B14F-4D97-AF65-F5344CB8AC3E}">
        <p14:creationId xmlns:p14="http://schemas.microsoft.com/office/powerpoint/2010/main" val="1843900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6</a:t>
            </a:fld>
            <a:endParaRPr lang="da-DK"/>
          </a:p>
        </p:txBody>
      </p:sp>
    </p:spTree>
    <p:extLst>
      <p:ext uri="{BB962C8B-B14F-4D97-AF65-F5344CB8AC3E}">
        <p14:creationId xmlns:p14="http://schemas.microsoft.com/office/powerpoint/2010/main" val="2095221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7</a:t>
            </a:fld>
            <a:endParaRPr lang="da-DK"/>
          </a:p>
        </p:txBody>
      </p:sp>
    </p:spTree>
    <p:extLst>
      <p:ext uri="{BB962C8B-B14F-4D97-AF65-F5344CB8AC3E}">
        <p14:creationId xmlns:p14="http://schemas.microsoft.com/office/powerpoint/2010/main" val="1149817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8</a:t>
            </a:fld>
            <a:endParaRPr lang="da-DK"/>
          </a:p>
        </p:txBody>
      </p:sp>
    </p:spTree>
    <p:extLst>
      <p:ext uri="{BB962C8B-B14F-4D97-AF65-F5344CB8AC3E}">
        <p14:creationId xmlns:p14="http://schemas.microsoft.com/office/powerpoint/2010/main" val="3126964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9</a:t>
            </a:fld>
            <a:endParaRPr lang="da-DK"/>
          </a:p>
        </p:txBody>
      </p:sp>
    </p:spTree>
    <p:extLst>
      <p:ext uri="{BB962C8B-B14F-4D97-AF65-F5344CB8AC3E}">
        <p14:creationId xmlns:p14="http://schemas.microsoft.com/office/powerpoint/2010/main" val="1816014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8F62117C-7A29-4DDE-9A10-B1007B978759}" type="slidenum">
              <a:rPr lang="da-DK" smtClean="0"/>
              <a:t>10</a:t>
            </a:fld>
            <a:endParaRPr lang="da-DK"/>
          </a:p>
        </p:txBody>
      </p:sp>
    </p:spTree>
    <p:extLst>
      <p:ext uri="{BB962C8B-B14F-4D97-AF65-F5344CB8AC3E}">
        <p14:creationId xmlns:p14="http://schemas.microsoft.com/office/powerpoint/2010/main" val="3437769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12D373-F573-4F08-B4C5-2C67522405C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60C93CA7-FD62-4AD0-A6C9-1D1E45C457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A62B36B3-52C3-4DF5-A7B3-440764DAAB4A}"/>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5" name="Pladsholder til sidefod 4">
            <a:extLst>
              <a:ext uri="{FF2B5EF4-FFF2-40B4-BE49-F238E27FC236}">
                <a16:creationId xmlns:a16="http://schemas.microsoft.com/office/drawing/2014/main" id="{0739B9F1-43BB-4B90-BB71-B95BC2519D3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5856EF8-739D-4423-AD88-824E34C78D1A}"/>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1486388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AA0D81-8C5B-401F-8744-6B4C2020B93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149735C8-A0BB-49DF-AD79-9A28ECDD193F}"/>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F729D91-B182-40CD-97C8-356DAABA11E1}"/>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5" name="Pladsholder til sidefod 4">
            <a:extLst>
              <a:ext uri="{FF2B5EF4-FFF2-40B4-BE49-F238E27FC236}">
                <a16:creationId xmlns:a16="http://schemas.microsoft.com/office/drawing/2014/main" id="{72FAA51E-F6C1-4F60-A64F-CE89810112A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3752E1D-553F-4CD6-A611-9F81FBD607E3}"/>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594572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745CBCF1-EF08-49DB-9B83-00705FA05D17}"/>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B49D109C-F53B-4C1E-8D74-507F8D99E27B}"/>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C9E48A4-FB46-4E12-A9D3-2C23D8EC35BA}"/>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5" name="Pladsholder til sidefod 4">
            <a:extLst>
              <a:ext uri="{FF2B5EF4-FFF2-40B4-BE49-F238E27FC236}">
                <a16:creationId xmlns:a16="http://schemas.microsoft.com/office/drawing/2014/main" id="{E3BDCE5E-5AC1-4A0F-8051-5F0F8DE279E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1C0B423-C45D-43E8-AA18-672ACBB1D50F}"/>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270673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1781A8-A393-4744-BEE9-C4628768D40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594941B-7301-412D-93F9-1A7B770F6058}"/>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664D8C5-3EA6-4A7A-AA61-86F9E1CB5CE0}"/>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5" name="Pladsholder til sidefod 4">
            <a:extLst>
              <a:ext uri="{FF2B5EF4-FFF2-40B4-BE49-F238E27FC236}">
                <a16:creationId xmlns:a16="http://schemas.microsoft.com/office/drawing/2014/main" id="{0C6136F4-2FE2-4E3E-9309-DA381B30284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4F3A4AE-E42E-451B-B4F1-3F51E1D18EF5}"/>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196975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E9CDC1-5EE0-4E2E-AB53-54ACA66C39FB}"/>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E84C6557-3BF4-4DDB-BE2A-36499F3FC6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AD29F90F-B425-4B77-AE1D-E326F3313D1C}"/>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5" name="Pladsholder til sidefod 4">
            <a:extLst>
              <a:ext uri="{FF2B5EF4-FFF2-40B4-BE49-F238E27FC236}">
                <a16:creationId xmlns:a16="http://schemas.microsoft.com/office/drawing/2014/main" id="{4BA07258-CB8D-4D66-BA43-8483A24EA65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90F1032-2C6E-4AC4-92B8-F87935A22D63}"/>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317062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5A9AB5-5268-4468-A2EE-E9BCF70CCF5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D68C422-ED22-49BC-93BB-E6B31069CC5E}"/>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8269C8B4-07FB-4302-A6BA-C9A79CC4F5AB}"/>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6A2BD4AE-D8D4-4DE8-ADFA-21B11125074F}"/>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6" name="Pladsholder til sidefod 5">
            <a:extLst>
              <a:ext uri="{FF2B5EF4-FFF2-40B4-BE49-F238E27FC236}">
                <a16:creationId xmlns:a16="http://schemas.microsoft.com/office/drawing/2014/main" id="{06C9FDC1-487A-4178-BE5D-B9EC9175133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A3A672C-4274-47DE-9D08-E39F74740C3B}"/>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4254527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DF89CA-1F89-44D6-A04A-361BEB86616C}"/>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F288DA9-27B4-4074-A1A9-2BF6715CB1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9D8C5B5B-3070-4C9D-AD56-382E45C112E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66BDEE76-ACAA-49F9-AA4E-D7B3D930F3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7F1CA27F-80A2-46F9-8B3C-886AA1C6C522}"/>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B2CB0BA-D02C-4BDF-B132-09DDA9217660}"/>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8" name="Pladsholder til sidefod 7">
            <a:extLst>
              <a:ext uri="{FF2B5EF4-FFF2-40B4-BE49-F238E27FC236}">
                <a16:creationId xmlns:a16="http://schemas.microsoft.com/office/drawing/2014/main" id="{BE2FBDD9-DE2E-462C-B9E2-9DD2C49A547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BC9A843C-5724-4411-B754-5416C74353F9}"/>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272531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27D8AD-3803-4F82-BC50-C8A06EA74E7B}"/>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3546DC4D-5EA7-4AB9-9A7E-F3FA0C9EE1BC}"/>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4" name="Pladsholder til sidefod 3">
            <a:extLst>
              <a:ext uri="{FF2B5EF4-FFF2-40B4-BE49-F238E27FC236}">
                <a16:creationId xmlns:a16="http://schemas.microsoft.com/office/drawing/2014/main" id="{95BDBF79-86B3-4F45-B637-6669B1E4A90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0657ED69-63E9-495D-ACCF-A760387F2736}"/>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2768801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F5257CCA-0217-4DB8-8B15-BE1861283A89}"/>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3" name="Pladsholder til sidefod 2">
            <a:extLst>
              <a:ext uri="{FF2B5EF4-FFF2-40B4-BE49-F238E27FC236}">
                <a16:creationId xmlns:a16="http://schemas.microsoft.com/office/drawing/2014/main" id="{9AB02081-C7F2-4BCB-B74E-8B1DC8D0C7AB}"/>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EE5F77F2-6851-4062-8AE1-5EBE2C341B64}"/>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2656252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1A0B23-F6F8-4319-A63B-F6FE78405899}"/>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17504511-DB3D-4124-9FBD-FB0837C4A9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1F3F1269-31CB-4109-89F8-9AFCA1FCF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87F1F0CC-D942-412A-A9F3-603BEE5C1C88}"/>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6" name="Pladsholder til sidefod 5">
            <a:extLst>
              <a:ext uri="{FF2B5EF4-FFF2-40B4-BE49-F238E27FC236}">
                <a16:creationId xmlns:a16="http://schemas.microsoft.com/office/drawing/2014/main" id="{20D42355-15BA-45BA-BBFE-D745F007313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E3B3877-DAEC-441A-9F46-59F50CF3F43F}"/>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140180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D1424-3258-4F13-A42C-0AEEDDE77D8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4397FDDC-06E2-43F9-83B8-05293B46D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EB461CC6-80EB-4B39-9B5C-8109D1643E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BCFCCB5B-DD09-4CCF-8D44-4EA809C8E722}"/>
              </a:ext>
            </a:extLst>
          </p:cNvPr>
          <p:cNvSpPr>
            <a:spLocks noGrp="1"/>
          </p:cNvSpPr>
          <p:nvPr>
            <p:ph type="dt" sz="half" idx="10"/>
          </p:nvPr>
        </p:nvSpPr>
        <p:spPr/>
        <p:txBody>
          <a:bodyPr/>
          <a:lstStyle/>
          <a:p>
            <a:fld id="{7C769E55-F597-48F5-9E71-BA061CDD3CC0}" type="datetimeFigureOut">
              <a:rPr lang="da-DK" smtClean="0"/>
              <a:t>26-07-2024</a:t>
            </a:fld>
            <a:endParaRPr lang="da-DK"/>
          </a:p>
        </p:txBody>
      </p:sp>
      <p:sp>
        <p:nvSpPr>
          <p:cNvPr id="6" name="Pladsholder til sidefod 5">
            <a:extLst>
              <a:ext uri="{FF2B5EF4-FFF2-40B4-BE49-F238E27FC236}">
                <a16:creationId xmlns:a16="http://schemas.microsoft.com/office/drawing/2014/main" id="{44BCA128-4EB0-4655-8368-6000AD171D3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535D028-DD12-4571-828C-B10B42496423}"/>
              </a:ext>
            </a:extLst>
          </p:cNvPr>
          <p:cNvSpPr>
            <a:spLocks noGrp="1"/>
          </p:cNvSpPr>
          <p:nvPr>
            <p:ph type="sldNum" sz="quarter" idx="12"/>
          </p:nvPr>
        </p:nvSpPr>
        <p:spPr/>
        <p:txBody>
          <a:bodyPr/>
          <a:lstStyle/>
          <a:p>
            <a:fld id="{799754C5-6DD6-4AB7-84C4-6770B1EA3955}" type="slidenum">
              <a:rPr lang="da-DK" smtClean="0"/>
              <a:t>‹nr.›</a:t>
            </a:fld>
            <a:endParaRPr lang="da-DK"/>
          </a:p>
        </p:txBody>
      </p:sp>
    </p:spTree>
    <p:extLst>
      <p:ext uri="{BB962C8B-B14F-4D97-AF65-F5344CB8AC3E}">
        <p14:creationId xmlns:p14="http://schemas.microsoft.com/office/powerpoint/2010/main" val="1956222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4FADA9EA-C1E8-4C4D-BCFD-BD9357FE66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9C9E318-5B44-440D-9DEB-09203104D9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DC65A5E-B3F2-4D97-8BC1-B6DB76E198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69E55-F597-48F5-9E71-BA061CDD3CC0}" type="datetimeFigureOut">
              <a:rPr lang="da-DK" smtClean="0"/>
              <a:t>26-07-2024</a:t>
            </a:fld>
            <a:endParaRPr lang="da-DK"/>
          </a:p>
        </p:txBody>
      </p:sp>
      <p:sp>
        <p:nvSpPr>
          <p:cNvPr id="5" name="Pladsholder til sidefod 4">
            <a:extLst>
              <a:ext uri="{FF2B5EF4-FFF2-40B4-BE49-F238E27FC236}">
                <a16:creationId xmlns:a16="http://schemas.microsoft.com/office/drawing/2014/main" id="{09A59628-E1B6-487F-957C-D2F970D80D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1563147B-DC1B-44E5-8368-857FE7E029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754C5-6DD6-4AB7-84C4-6770B1EA3955}" type="slidenum">
              <a:rPr lang="da-DK" smtClean="0"/>
              <a:t>‹nr.›</a:t>
            </a:fld>
            <a:endParaRPr lang="da-DK"/>
          </a:p>
        </p:txBody>
      </p:sp>
    </p:spTree>
    <p:extLst>
      <p:ext uri="{BB962C8B-B14F-4D97-AF65-F5344CB8AC3E}">
        <p14:creationId xmlns:p14="http://schemas.microsoft.com/office/powerpoint/2010/main" val="3036037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arbiters.fide.com/wp-content/uploads/Publications/Manual/ARBManual2018v1.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6.xml"/><Relationship Id="rId4" Type="http://schemas.openxmlformats.org/officeDocument/2006/relationships/image" Target="../media/image3.sv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92D1EBD-4CC3-4749-ACE6-B0BC34D90706}"/>
              </a:ext>
            </a:extLst>
          </p:cNvPr>
          <p:cNvSpPr>
            <a:spLocks noGrp="1"/>
          </p:cNvSpPr>
          <p:nvPr>
            <p:ph type="ctrTitle"/>
          </p:nvPr>
        </p:nvSpPr>
        <p:spPr>
          <a:xfrm>
            <a:off x="5297762" y="640080"/>
            <a:ext cx="6251110" cy="3566160"/>
          </a:xfrm>
        </p:spPr>
        <p:txBody>
          <a:bodyPr anchor="b">
            <a:normAutofit/>
          </a:bodyPr>
          <a:lstStyle/>
          <a:p>
            <a:pPr algn="l"/>
            <a:r>
              <a:rPr lang="da-DK" sz="5400" dirty="0"/>
              <a:t>Dansk Skak Unions </a:t>
            </a:r>
            <a:br>
              <a:rPr lang="da-DK" sz="5400" dirty="0"/>
            </a:br>
            <a:r>
              <a:rPr lang="da-DK" sz="5400" dirty="0"/>
              <a:t>Dommerkursus </a:t>
            </a:r>
          </a:p>
        </p:txBody>
      </p:sp>
      <p:sp>
        <p:nvSpPr>
          <p:cNvPr id="3" name="Undertitel 2">
            <a:extLst>
              <a:ext uri="{FF2B5EF4-FFF2-40B4-BE49-F238E27FC236}">
                <a16:creationId xmlns:a16="http://schemas.microsoft.com/office/drawing/2014/main" id="{0AE9ADEC-58A3-43BC-B9B0-1E12D3FD5BC3}"/>
              </a:ext>
            </a:extLst>
          </p:cNvPr>
          <p:cNvSpPr>
            <a:spLocks noGrp="1"/>
          </p:cNvSpPr>
          <p:nvPr>
            <p:ph type="subTitle" idx="1"/>
          </p:nvPr>
        </p:nvSpPr>
        <p:spPr>
          <a:xfrm>
            <a:off x="5297760" y="4636008"/>
            <a:ext cx="6251111" cy="1572768"/>
          </a:xfrm>
        </p:spPr>
        <p:txBody>
          <a:bodyPr>
            <a:normAutofit/>
          </a:bodyPr>
          <a:lstStyle/>
          <a:p>
            <a:pPr algn="l"/>
            <a:r>
              <a:rPr lang="da-DK" dirty="0"/>
              <a:t>Turneringsdommer </a:t>
            </a:r>
          </a:p>
          <a:p>
            <a:pPr algn="l"/>
            <a:r>
              <a:rPr lang="da-DK" dirty="0"/>
              <a:t>Rundelægningsopgave </a:t>
            </a:r>
          </a:p>
          <a:p>
            <a:pPr algn="l"/>
            <a:r>
              <a:rPr lang="da-DK" dirty="0"/>
              <a:t>– schweizer 14 deltagere, 6 runder</a:t>
            </a:r>
          </a:p>
        </p:txBody>
      </p:sp>
      <p:pic>
        <p:nvPicPr>
          <p:cNvPr id="5" name="Billede 4">
            <a:extLst>
              <a:ext uri="{FF2B5EF4-FFF2-40B4-BE49-F238E27FC236}">
                <a16:creationId xmlns:a16="http://schemas.microsoft.com/office/drawing/2014/main" id="{597C6107-A06B-48AA-96BA-E85196508C64}"/>
              </a:ext>
            </a:extLst>
          </p:cNvPr>
          <p:cNvPicPr>
            <a:picLocks noChangeAspect="1"/>
          </p:cNvPicPr>
          <p:nvPr/>
        </p:nvPicPr>
        <p:blipFill rotWithShape="1">
          <a:blip r:embed="rId2">
            <a:extLst>
              <a:ext uri="{28A0092B-C50C-407E-A947-70E740481C1C}">
                <a14:useLocalDpi xmlns:a14="http://schemas.microsoft.com/office/drawing/2010/main" val="0"/>
              </a:ext>
            </a:extLst>
          </a:blip>
          <a:srcRect l="9568" r="8115"/>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9163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a:t> 2 </a:t>
            </a:r>
            <a:r>
              <a:rPr lang="en-US" sz="4600" kern="1200">
                <a:solidFill>
                  <a:schemeClr val="tx1"/>
                </a:solidFill>
                <a:latin typeface="+mj-lt"/>
                <a:ea typeface="+mj-ea"/>
                <a:cs typeface="+mj-cs"/>
              </a:rPr>
              <a:t>       </a:t>
            </a:r>
            <a:endParaRPr lang="en-US" sz="4600" kern="1200" dirty="0">
              <a:solidFill>
                <a:schemeClr val="tx1"/>
              </a:solidFill>
              <a:latin typeface="+mj-lt"/>
              <a:ea typeface="+mj-ea"/>
              <a:cs typeface="+mj-cs"/>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501720CE-1340-A789-63EF-086F932C7FCB}"/>
              </a:ext>
            </a:extLst>
          </p:cNvPr>
          <p:cNvGraphicFramePr>
            <a:graphicFrameLocks noGrp="1"/>
          </p:cNvGraphicFramePr>
          <p:nvPr>
            <p:extLst>
              <p:ext uri="{D42A27DB-BD31-4B8C-83A1-F6EECF244321}">
                <p14:modId xmlns:p14="http://schemas.microsoft.com/office/powerpoint/2010/main" val="1202899690"/>
              </p:ext>
            </p:extLst>
          </p:nvPr>
        </p:nvGraphicFramePr>
        <p:xfrm>
          <a:off x="9717217" y="253862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62B795B3-9E21-A4A5-AFA1-B6D97DAD3844}"/>
              </a:ext>
            </a:extLst>
          </p:cNvPr>
          <p:cNvGraphicFramePr>
            <a:graphicFrameLocks noGrp="1"/>
          </p:cNvGraphicFramePr>
          <p:nvPr>
            <p:extLst>
              <p:ext uri="{D42A27DB-BD31-4B8C-83A1-F6EECF244321}">
                <p14:modId xmlns:p14="http://schemas.microsoft.com/office/powerpoint/2010/main" val="1899651929"/>
              </p:ext>
            </p:extLst>
          </p:nvPr>
        </p:nvGraphicFramePr>
        <p:xfrm>
          <a:off x="8124661" y="3335589"/>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186455F0-5D67-89F7-7B4C-1E3C57962CC1}"/>
              </a:ext>
            </a:extLst>
          </p:cNvPr>
          <p:cNvGraphicFramePr>
            <a:graphicFrameLocks noGrp="1"/>
          </p:cNvGraphicFramePr>
          <p:nvPr>
            <p:extLst>
              <p:ext uri="{D42A27DB-BD31-4B8C-83A1-F6EECF244321}">
                <p14:modId xmlns:p14="http://schemas.microsoft.com/office/powerpoint/2010/main" val="584839598"/>
              </p:ext>
            </p:extLst>
          </p:nvPr>
        </p:nvGraphicFramePr>
        <p:xfrm>
          <a:off x="8098036"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CE32FD5F-A280-A14F-92A9-F3091CC8EF50}"/>
              </a:ext>
            </a:extLst>
          </p:cNvPr>
          <p:cNvGraphicFramePr>
            <a:graphicFrameLocks noGrp="1"/>
          </p:cNvGraphicFramePr>
          <p:nvPr>
            <p:extLst>
              <p:ext uri="{D42A27DB-BD31-4B8C-83A1-F6EECF244321}">
                <p14:modId xmlns:p14="http://schemas.microsoft.com/office/powerpoint/2010/main" val="961987871"/>
              </p:ext>
            </p:extLst>
          </p:nvPr>
        </p:nvGraphicFramePr>
        <p:xfrm>
          <a:off x="9717217" y="39447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6994129E-EFEB-BAAF-AAC7-1B4B2ACDBCC5}"/>
              </a:ext>
            </a:extLst>
          </p:cNvPr>
          <p:cNvGraphicFramePr>
            <a:graphicFrameLocks noGrp="1"/>
          </p:cNvGraphicFramePr>
          <p:nvPr>
            <p:extLst>
              <p:ext uri="{D42A27DB-BD31-4B8C-83A1-F6EECF244321}">
                <p14:modId xmlns:p14="http://schemas.microsoft.com/office/powerpoint/2010/main" val="2648186095"/>
              </p:ext>
            </p:extLst>
          </p:nvPr>
        </p:nvGraphicFramePr>
        <p:xfrm>
          <a:off x="8142660" y="4828623"/>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1" name="Tabel 30">
            <a:extLst>
              <a:ext uri="{FF2B5EF4-FFF2-40B4-BE49-F238E27FC236}">
                <a16:creationId xmlns:a16="http://schemas.microsoft.com/office/drawing/2014/main" id="{5DB80FB3-8B27-2883-63F9-45DA6A2AD5D9}"/>
              </a:ext>
            </a:extLst>
          </p:cNvPr>
          <p:cNvGraphicFramePr>
            <a:graphicFrameLocks noGrp="1"/>
          </p:cNvGraphicFramePr>
          <p:nvPr>
            <p:extLst>
              <p:ext uri="{D42A27DB-BD31-4B8C-83A1-F6EECF244321}">
                <p14:modId xmlns:p14="http://schemas.microsoft.com/office/powerpoint/2010/main" val="3526240804"/>
              </p:ext>
            </p:extLst>
          </p:nvPr>
        </p:nvGraphicFramePr>
        <p:xfrm>
          <a:off x="4442261" y="184255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2" name="Tabel 31">
            <a:extLst>
              <a:ext uri="{FF2B5EF4-FFF2-40B4-BE49-F238E27FC236}">
                <a16:creationId xmlns:a16="http://schemas.microsoft.com/office/drawing/2014/main" id="{AB1CC19B-1260-935A-BF44-930B8BB6ED7A}"/>
              </a:ext>
            </a:extLst>
          </p:cNvPr>
          <p:cNvGraphicFramePr>
            <a:graphicFrameLocks noGrp="1"/>
          </p:cNvGraphicFramePr>
          <p:nvPr>
            <p:extLst>
              <p:ext uri="{D42A27DB-BD31-4B8C-83A1-F6EECF244321}">
                <p14:modId xmlns:p14="http://schemas.microsoft.com/office/powerpoint/2010/main" val="1021471947"/>
              </p:ext>
            </p:extLst>
          </p:nvPr>
        </p:nvGraphicFramePr>
        <p:xfrm>
          <a:off x="6096000"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6" name="Tabel 35">
            <a:extLst>
              <a:ext uri="{FF2B5EF4-FFF2-40B4-BE49-F238E27FC236}">
                <a16:creationId xmlns:a16="http://schemas.microsoft.com/office/drawing/2014/main" id="{773362EE-0754-2F30-D941-2D54C5750982}"/>
              </a:ext>
            </a:extLst>
          </p:cNvPr>
          <p:cNvGraphicFramePr>
            <a:graphicFrameLocks noGrp="1"/>
          </p:cNvGraphicFramePr>
          <p:nvPr>
            <p:extLst>
              <p:ext uri="{D42A27DB-BD31-4B8C-83A1-F6EECF244321}">
                <p14:modId xmlns:p14="http://schemas.microsoft.com/office/powerpoint/2010/main" val="978194883"/>
              </p:ext>
            </p:extLst>
          </p:nvPr>
        </p:nvGraphicFramePr>
        <p:xfrm>
          <a:off x="9751808" y="54013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8" name="Tekstfelt 37">
            <a:extLst>
              <a:ext uri="{FF2B5EF4-FFF2-40B4-BE49-F238E27FC236}">
                <a16:creationId xmlns:a16="http://schemas.microsoft.com/office/drawing/2014/main" id="{201628B2-2F92-90E4-62C4-35CD2E3216EA}"/>
              </a:ext>
            </a:extLst>
          </p:cNvPr>
          <p:cNvSpPr txBox="1"/>
          <p:nvPr/>
        </p:nvSpPr>
        <p:spPr>
          <a:xfrm>
            <a:off x="857045" y="1789741"/>
            <a:ext cx="3447535" cy="3155049"/>
          </a:xfrm>
          <a:prstGeom prst="rect">
            <a:avLst/>
          </a:prstGeom>
        </p:spPr>
        <p:txBody>
          <a:bodyPr vert="horz" lIns="91440" tIns="45720" rIns="91440" bIns="45720" rtlCol="0">
            <a:noAutofit/>
          </a:bodyPr>
          <a:lstStyle/>
          <a:p>
            <a:r>
              <a:rPr lang="da-DK" sz="2200" dirty="0"/>
              <a:t>Næste pointgruppe er 0,5 point gruppen.</a:t>
            </a:r>
          </a:p>
          <a:p>
            <a:r>
              <a:rPr lang="da-DK" sz="2200" dirty="0"/>
              <a:t>Der er kun to spillere i denne gruppe, og de har jo mødt hinanden i første runde.</a:t>
            </a:r>
          </a:p>
          <a:p>
            <a:r>
              <a:rPr lang="da-DK" sz="2200" dirty="0"/>
              <a:t>De må altså flyde ned til næste gruppe.</a:t>
            </a:r>
          </a:p>
        </p:txBody>
      </p:sp>
    </p:spTree>
    <p:extLst>
      <p:ext uri="{BB962C8B-B14F-4D97-AF65-F5344CB8AC3E}">
        <p14:creationId xmlns:p14="http://schemas.microsoft.com/office/powerpoint/2010/main" val="858886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2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501720CE-1340-A789-63EF-086F932C7FCB}"/>
              </a:ext>
            </a:extLst>
          </p:cNvPr>
          <p:cNvGraphicFramePr>
            <a:graphicFrameLocks noGrp="1"/>
          </p:cNvGraphicFramePr>
          <p:nvPr>
            <p:extLst>
              <p:ext uri="{D42A27DB-BD31-4B8C-83A1-F6EECF244321}">
                <p14:modId xmlns:p14="http://schemas.microsoft.com/office/powerpoint/2010/main" val="2154777490"/>
              </p:ext>
            </p:extLst>
          </p:nvPr>
        </p:nvGraphicFramePr>
        <p:xfrm>
          <a:off x="6127940" y="29977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62B795B3-9E21-A4A5-AFA1-B6D97DAD3844}"/>
              </a:ext>
            </a:extLst>
          </p:cNvPr>
          <p:cNvGraphicFramePr>
            <a:graphicFrameLocks noGrp="1"/>
          </p:cNvGraphicFramePr>
          <p:nvPr>
            <p:extLst>
              <p:ext uri="{D42A27DB-BD31-4B8C-83A1-F6EECF244321}">
                <p14:modId xmlns:p14="http://schemas.microsoft.com/office/powerpoint/2010/main" val="881877594"/>
              </p:ext>
            </p:extLst>
          </p:nvPr>
        </p:nvGraphicFramePr>
        <p:xfrm>
          <a:off x="6127940" y="4144625"/>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186455F0-5D67-89F7-7B4C-1E3C57962CC1}"/>
              </a:ext>
            </a:extLst>
          </p:cNvPr>
          <p:cNvGraphicFramePr>
            <a:graphicFrameLocks noGrp="1"/>
          </p:cNvGraphicFramePr>
          <p:nvPr>
            <p:extLst>
              <p:ext uri="{D42A27DB-BD31-4B8C-83A1-F6EECF244321}">
                <p14:modId xmlns:p14="http://schemas.microsoft.com/office/powerpoint/2010/main" val="1308508822"/>
              </p:ext>
            </p:extLst>
          </p:nvPr>
        </p:nvGraphicFramePr>
        <p:xfrm>
          <a:off x="6127940"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CE32FD5F-A280-A14F-92A9-F3091CC8EF50}"/>
              </a:ext>
            </a:extLst>
          </p:cNvPr>
          <p:cNvGraphicFramePr>
            <a:graphicFrameLocks noGrp="1"/>
          </p:cNvGraphicFramePr>
          <p:nvPr>
            <p:extLst>
              <p:ext uri="{D42A27DB-BD31-4B8C-83A1-F6EECF244321}">
                <p14:modId xmlns:p14="http://schemas.microsoft.com/office/powerpoint/2010/main" val="3304977991"/>
              </p:ext>
            </p:extLst>
          </p:nvPr>
        </p:nvGraphicFramePr>
        <p:xfrm>
          <a:off x="9920350" y="518062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6994129E-EFEB-BAAF-AAC7-1B4B2ACDBCC5}"/>
              </a:ext>
            </a:extLst>
          </p:cNvPr>
          <p:cNvGraphicFramePr>
            <a:graphicFrameLocks noGrp="1"/>
          </p:cNvGraphicFramePr>
          <p:nvPr>
            <p:extLst>
              <p:ext uri="{D42A27DB-BD31-4B8C-83A1-F6EECF244321}">
                <p14:modId xmlns:p14="http://schemas.microsoft.com/office/powerpoint/2010/main" val="78371527"/>
              </p:ext>
            </p:extLst>
          </p:nvPr>
        </p:nvGraphicFramePr>
        <p:xfrm>
          <a:off x="6736555" y="4690385"/>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1" name="Tabel 30">
            <a:extLst>
              <a:ext uri="{FF2B5EF4-FFF2-40B4-BE49-F238E27FC236}">
                <a16:creationId xmlns:a16="http://schemas.microsoft.com/office/drawing/2014/main" id="{5DB80FB3-8B27-2883-63F9-45DA6A2AD5D9}"/>
              </a:ext>
            </a:extLst>
          </p:cNvPr>
          <p:cNvGraphicFramePr>
            <a:graphicFrameLocks noGrp="1"/>
          </p:cNvGraphicFramePr>
          <p:nvPr>
            <p:extLst>
              <p:ext uri="{D42A27DB-BD31-4B8C-83A1-F6EECF244321}">
                <p14:modId xmlns:p14="http://schemas.microsoft.com/office/powerpoint/2010/main" val="1881605871"/>
              </p:ext>
            </p:extLst>
          </p:nvPr>
        </p:nvGraphicFramePr>
        <p:xfrm>
          <a:off x="4442261" y="184255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2" name="Tabel 31">
            <a:extLst>
              <a:ext uri="{FF2B5EF4-FFF2-40B4-BE49-F238E27FC236}">
                <a16:creationId xmlns:a16="http://schemas.microsoft.com/office/drawing/2014/main" id="{AB1CC19B-1260-935A-BF44-930B8BB6ED7A}"/>
              </a:ext>
            </a:extLst>
          </p:cNvPr>
          <p:cNvGraphicFramePr>
            <a:graphicFrameLocks noGrp="1"/>
          </p:cNvGraphicFramePr>
          <p:nvPr>
            <p:extLst>
              <p:ext uri="{D42A27DB-BD31-4B8C-83A1-F6EECF244321}">
                <p14:modId xmlns:p14="http://schemas.microsoft.com/office/powerpoint/2010/main" val="325712608"/>
              </p:ext>
            </p:extLst>
          </p:nvPr>
        </p:nvGraphicFramePr>
        <p:xfrm>
          <a:off x="4442261" y="29977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6" name="Tabel 35">
            <a:extLst>
              <a:ext uri="{FF2B5EF4-FFF2-40B4-BE49-F238E27FC236}">
                <a16:creationId xmlns:a16="http://schemas.microsoft.com/office/drawing/2014/main" id="{773362EE-0754-2F30-D941-2D54C5750982}"/>
              </a:ext>
            </a:extLst>
          </p:cNvPr>
          <p:cNvGraphicFramePr>
            <a:graphicFrameLocks noGrp="1"/>
          </p:cNvGraphicFramePr>
          <p:nvPr>
            <p:extLst>
              <p:ext uri="{D42A27DB-BD31-4B8C-83A1-F6EECF244321}">
                <p14:modId xmlns:p14="http://schemas.microsoft.com/office/powerpoint/2010/main" val="2078389524"/>
              </p:ext>
            </p:extLst>
          </p:nvPr>
        </p:nvGraphicFramePr>
        <p:xfrm>
          <a:off x="7170249" y="518062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8" name="Tekstfelt 37">
            <a:extLst>
              <a:ext uri="{FF2B5EF4-FFF2-40B4-BE49-F238E27FC236}">
                <a16:creationId xmlns:a16="http://schemas.microsoft.com/office/drawing/2014/main" id="{201628B2-2F92-90E4-62C4-35CD2E3216EA}"/>
              </a:ext>
            </a:extLst>
          </p:cNvPr>
          <p:cNvSpPr txBox="1"/>
          <p:nvPr/>
        </p:nvSpPr>
        <p:spPr>
          <a:xfrm>
            <a:off x="857045" y="1789741"/>
            <a:ext cx="3447535" cy="2154969"/>
          </a:xfrm>
          <a:prstGeom prst="rect">
            <a:avLst/>
          </a:prstGeom>
        </p:spPr>
        <p:txBody>
          <a:bodyPr vert="horz" lIns="91440" tIns="45720" rIns="91440" bIns="45720" rtlCol="0">
            <a:noAutofit/>
          </a:bodyPr>
          <a:lstStyle/>
          <a:p>
            <a:r>
              <a:rPr lang="da-DK" sz="2200" dirty="0"/>
              <a:t>De to nedflydere placeres i S1, og de oprindelige spillere i S2.</a:t>
            </a:r>
          </a:p>
          <a:p>
            <a:r>
              <a:rPr lang="da-DK" sz="2200" dirty="0"/>
              <a:t>Spiller nr. 12 indgår ikke i rundelægningen, da han har meldt afbud.</a:t>
            </a:r>
          </a:p>
        </p:txBody>
      </p:sp>
      <p:sp>
        <p:nvSpPr>
          <p:cNvPr id="3" name="Tekstfelt 2">
            <a:extLst>
              <a:ext uri="{FF2B5EF4-FFF2-40B4-BE49-F238E27FC236}">
                <a16:creationId xmlns:a16="http://schemas.microsoft.com/office/drawing/2014/main" id="{AB8DB6B2-6C92-83BB-3B32-93078C42F055}"/>
              </a:ext>
            </a:extLst>
          </p:cNvPr>
          <p:cNvSpPr txBox="1"/>
          <p:nvPr/>
        </p:nvSpPr>
        <p:spPr>
          <a:xfrm>
            <a:off x="838200" y="4111689"/>
            <a:ext cx="5043423" cy="2434747"/>
          </a:xfrm>
          <a:prstGeom prst="rect">
            <a:avLst/>
          </a:prstGeom>
        </p:spPr>
        <p:txBody>
          <a:bodyPr vert="horz" lIns="91440" tIns="45720" rIns="91440" bIns="45720" rtlCol="0">
            <a:noAutofit/>
          </a:bodyPr>
          <a:lstStyle/>
          <a:p>
            <a:r>
              <a:rPr lang="da-DK" sz="2200" dirty="0"/>
              <a:t>Den første parring af nedflyderne  giver to overtrædelser af farvepræferencer.</a:t>
            </a:r>
          </a:p>
          <a:p>
            <a:r>
              <a:rPr lang="da-DK" sz="2200" dirty="0"/>
              <a:t>Da der i hele parringsgruppen er fire hvide præferencer og tre sorte, skal det kunne gøres bedre. Så vi bytter spiller 8 og 9, (alle foregående </a:t>
            </a:r>
            <a:r>
              <a:rPr lang="da-DK" sz="2200" dirty="0" err="1"/>
              <a:t>omflytninger</a:t>
            </a:r>
            <a:r>
              <a:rPr lang="da-DK" sz="2200" dirty="0"/>
              <a:t> vil ikke give bedre resultat)</a:t>
            </a:r>
          </a:p>
        </p:txBody>
      </p:sp>
      <p:sp>
        <p:nvSpPr>
          <p:cNvPr id="5" name="Pil: højre 4">
            <a:extLst>
              <a:ext uri="{FF2B5EF4-FFF2-40B4-BE49-F238E27FC236}">
                <a16:creationId xmlns:a16="http://schemas.microsoft.com/office/drawing/2014/main" id="{017DF24F-1110-0877-ACB9-FA4A3B66218A}"/>
              </a:ext>
            </a:extLst>
          </p:cNvPr>
          <p:cNvSpPr/>
          <p:nvPr/>
        </p:nvSpPr>
        <p:spPr>
          <a:xfrm>
            <a:off x="7782728" y="2755459"/>
            <a:ext cx="465827" cy="4846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a-DK"/>
          </a:p>
        </p:txBody>
      </p:sp>
      <p:graphicFrame>
        <p:nvGraphicFramePr>
          <p:cNvPr id="6" name="Tabel 5">
            <a:extLst>
              <a:ext uri="{FF2B5EF4-FFF2-40B4-BE49-F238E27FC236}">
                <a16:creationId xmlns:a16="http://schemas.microsoft.com/office/drawing/2014/main" id="{EEA5A454-3240-5F5F-A8C8-194494C1AC7D}"/>
              </a:ext>
            </a:extLst>
          </p:cNvPr>
          <p:cNvGraphicFramePr>
            <a:graphicFrameLocks noGrp="1"/>
          </p:cNvGraphicFramePr>
          <p:nvPr>
            <p:extLst>
              <p:ext uri="{D42A27DB-BD31-4B8C-83A1-F6EECF244321}">
                <p14:modId xmlns:p14="http://schemas.microsoft.com/office/powerpoint/2010/main" val="2202853907"/>
              </p:ext>
            </p:extLst>
          </p:nvPr>
        </p:nvGraphicFramePr>
        <p:xfrm>
          <a:off x="9920350" y="183749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F59C75E0-A036-75D2-9833-7E599CBC3F72}"/>
              </a:ext>
            </a:extLst>
          </p:cNvPr>
          <p:cNvGraphicFramePr>
            <a:graphicFrameLocks noGrp="1"/>
          </p:cNvGraphicFramePr>
          <p:nvPr>
            <p:extLst>
              <p:ext uri="{D42A27DB-BD31-4B8C-83A1-F6EECF244321}">
                <p14:modId xmlns:p14="http://schemas.microsoft.com/office/powerpoint/2010/main" val="178344131"/>
              </p:ext>
            </p:extLst>
          </p:nvPr>
        </p:nvGraphicFramePr>
        <p:xfrm>
          <a:off x="9935796" y="300790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984F3E45-24E2-E132-18C8-98E4EF691C9F}"/>
              </a:ext>
            </a:extLst>
          </p:cNvPr>
          <p:cNvGraphicFramePr>
            <a:graphicFrameLocks noGrp="1"/>
          </p:cNvGraphicFramePr>
          <p:nvPr>
            <p:extLst>
              <p:ext uri="{D42A27DB-BD31-4B8C-83A1-F6EECF244321}">
                <p14:modId xmlns:p14="http://schemas.microsoft.com/office/powerpoint/2010/main" val="3127068843"/>
              </p:ext>
            </p:extLst>
          </p:nvPr>
        </p:nvGraphicFramePr>
        <p:xfrm>
          <a:off x="8250117" y="184399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1A3C41CA-6A17-D309-101A-66A846F3B08E}"/>
              </a:ext>
            </a:extLst>
          </p:cNvPr>
          <p:cNvGraphicFramePr>
            <a:graphicFrameLocks noGrp="1"/>
          </p:cNvGraphicFramePr>
          <p:nvPr>
            <p:extLst>
              <p:ext uri="{D42A27DB-BD31-4B8C-83A1-F6EECF244321}">
                <p14:modId xmlns:p14="http://schemas.microsoft.com/office/powerpoint/2010/main" val="4261529895"/>
              </p:ext>
            </p:extLst>
          </p:nvPr>
        </p:nvGraphicFramePr>
        <p:xfrm>
          <a:off x="8250117" y="299921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Tree>
    <p:extLst>
      <p:ext uri="{BB962C8B-B14F-4D97-AF65-F5344CB8AC3E}">
        <p14:creationId xmlns:p14="http://schemas.microsoft.com/office/powerpoint/2010/main" val="3757420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a:t> 2 </a:t>
            </a:r>
            <a:r>
              <a:rPr lang="en-US" sz="4600" kern="1200">
                <a:solidFill>
                  <a:schemeClr val="tx1"/>
                </a:solidFill>
                <a:latin typeface="+mj-lt"/>
                <a:ea typeface="+mj-ea"/>
                <a:cs typeface="+mj-cs"/>
              </a:rPr>
              <a:t>       </a:t>
            </a:r>
            <a:endParaRPr lang="en-US" sz="4600" kern="1200" dirty="0">
              <a:solidFill>
                <a:schemeClr val="tx1"/>
              </a:solidFill>
              <a:latin typeface="+mj-lt"/>
              <a:ea typeface="+mj-ea"/>
              <a:cs typeface="+mj-cs"/>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el 6">
            <a:extLst>
              <a:ext uri="{FF2B5EF4-FFF2-40B4-BE49-F238E27FC236}">
                <a16:creationId xmlns:a16="http://schemas.microsoft.com/office/drawing/2014/main" id="{62B795B3-9E21-A4A5-AFA1-B6D97DAD3844}"/>
              </a:ext>
            </a:extLst>
          </p:cNvPr>
          <p:cNvGraphicFramePr>
            <a:graphicFrameLocks noGrp="1"/>
          </p:cNvGraphicFramePr>
          <p:nvPr>
            <p:extLst>
              <p:ext uri="{D42A27DB-BD31-4B8C-83A1-F6EECF244321}">
                <p14:modId xmlns:p14="http://schemas.microsoft.com/office/powerpoint/2010/main" val="3275813120"/>
              </p:ext>
            </p:extLst>
          </p:nvPr>
        </p:nvGraphicFramePr>
        <p:xfrm>
          <a:off x="4442261" y="1843991"/>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CE32FD5F-A280-A14F-92A9-F3091CC8EF50}"/>
              </a:ext>
            </a:extLst>
          </p:cNvPr>
          <p:cNvGraphicFramePr>
            <a:graphicFrameLocks noGrp="1"/>
          </p:cNvGraphicFramePr>
          <p:nvPr>
            <p:extLst>
              <p:ext uri="{D42A27DB-BD31-4B8C-83A1-F6EECF244321}">
                <p14:modId xmlns:p14="http://schemas.microsoft.com/office/powerpoint/2010/main" val="3959220112"/>
              </p:ext>
            </p:extLst>
          </p:nvPr>
        </p:nvGraphicFramePr>
        <p:xfrm>
          <a:off x="9920350" y="518062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6994129E-EFEB-BAAF-AAC7-1B4B2ACDBCC5}"/>
              </a:ext>
            </a:extLst>
          </p:cNvPr>
          <p:cNvGraphicFramePr>
            <a:graphicFrameLocks noGrp="1"/>
          </p:cNvGraphicFramePr>
          <p:nvPr>
            <p:extLst>
              <p:ext uri="{D42A27DB-BD31-4B8C-83A1-F6EECF244321}">
                <p14:modId xmlns:p14="http://schemas.microsoft.com/office/powerpoint/2010/main" val="82468026"/>
              </p:ext>
            </p:extLst>
          </p:nvPr>
        </p:nvGraphicFramePr>
        <p:xfrm>
          <a:off x="6112494" y="1837499"/>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6" name="Tabel 35">
            <a:extLst>
              <a:ext uri="{FF2B5EF4-FFF2-40B4-BE49-F238E27FC236}">
                <a16:creationId xmlns:a16="http://schemas.microsoft.com/office/drawing/2014/main" id="{773362EE-0754-2F30-D941-2D54C5750982}"/>
              </a:ext>
            </a:extLst>
          </p:cNvPr>
          <p:cNvGraphicFramePr>
            <a:graphicFrameLocks noGrp="1"/>
          </p:cNvGraphicFramePr>
          <p:nvPr>
            <p:extLst>
              <p:ext uri="{D42A27DB-BD31-4B8C-83A1-F6EECF244321}">
                <p14:modId xmlns:p14="http://schemas.microsoft.com/office/powerpoint/2010/main" val="2453465897"/>
              </p:ext>
            </p:extLst>
          </p:nvPr>
        </p:nvGraphicFramePr>
        <p:xfrm>
          <a:off x="6112494" y="301261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8" name="Tekstfelt 37">
            <a:extLst>
              <a:ext uri="{FF2B5EF4-FFF2-40B4-BE49-F238E27FC236}">
                <a16:creationId xmlns:a16="http://schemas.microsoft.com/office/drawing/2014/main" id="{201628B2-2F92-90E4-62C4-35CD2E3216EA}"/>
              </a:ext>
            </a:extLst>
          </p:cNvPr>
          <p:cNvSpPr txBox="1"/>
          <p:nvPr/>
        </p:nvSpPr>
        <p:spPr>
          <a:xfrm>
            <a:off x="857045" y="1789741"/>
            <a:ext cx="3447535" cy="2154969"/>
          </a:xfrm>
          <a:prstGeom prst="rect">
            <a:avLst/>
          </a:prstGeom>
        </p:spPr>
        <p:txBody>
          <a:bodyPr vert="horz" lIns="91440" tIns="45720" rIns="91440" bIns="45720" rtlCol="0">
            <a:noAutofit/>
          </a:bodyPr>
          <a:lstStyle/>
          <a:p>
            <a:r>
              <a:rPr lang="da-DK" sz="2200" dirty="0"/>
              <a:t>Restgruppen går umiddelbart op.</a:t>
            </a:r>
          </a:p>
          <a:p>
            <a:r>
              <a:rPr lang="da-DK" sz="2200" dirty="0"/>
              <a:t>Spiller 14 bliver oversidder, får 1 point og ingen modstander og ingen farve.</a:t>
            </a:r>
          </a:p>
        </p:txBody>
      </p:sp>
    </p:spTree>
    <p:extLst>
      <p:ext uri="{BB962C8B-B14F-4D97-AF65-F5344CB8AC3E}">
        <p14:creationId xmlns:p14="http://schemas.microsoft.com/office/powerpoint/2010/main" val="2741980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2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kstfelt 37">
            <a:extLst>
              <a:ext uri="{FF2B5EF4-FFF2-40B4-BE49-F238E27FC236}">
                <a16:creationId xmlns:a16="http://schemas.microsoft.com/office/drawing/2014/main" id="{201628B2-2F92-90E4-62C4-35CD2E3216EA}"/>
              </a:ext>
            </a:extLst>
          </p:cNvPr>
          <p:cNvSpPr txBox="1"/>
          <p:nvPr/>
        </p:nvSpPr>
        <p:spPr>
          <a:xfrm>
            <a:off x="857045" y="1789742"/>
            <a:ext cx="10768350" cy="476543"/>
          </a:xfrm>
          <a:prstGeom prst="rect">
            <a:avLst/>
          </a:prstGeom>
        </p:spPr>
        <p:txBody>
          <a:bodyPr vert="horz" lIns="91440" tIns="45720" rIns="91440" bIns="45720" rtlCol="0">
            <a:noAutofit/>
          </a:bodyPr>
          <a:lstStyle/>
          <a:p>
            <a:r>
              <a:rPr lang="da-DK" sz="2200" dirty="0"/>
              <a:t>Der sættes modstandernumre, farver og flyderstatus på.</a:t>
            </a:r>
          </a:p>
        </p:txBody>
      </p:sp>
      <p:graphicFrame>
        <p:nvGraphicFramePr>
          <p:cNvPr id="18" name="Tabel 17">
            <a:extLst>
              <a:ext uri="{FF2B5EF4-FFF2-40B4-BE49-F238E27FC236}">
                <a16:creationId xmlns:a16="http://schemas.microsoft.com/office/drawing/2014/main" id="{00DC4C2E-8EB3-2F2A-598A-04AAD398B738}"/>
              </a:ext>
            </a:extLst>
          </p:cNvPr>
          <p:cNvGraphicFramePr>
            <a:graphicFrameLocks noGrp="1"/>
          </p:cNvGraphicFramePr>
          <p:nvPr>
            <p:extLst>
              <p:ext uri="{D42A27DB-BD31-4B8C-83A1-F6EECF244321}">
                <p14:modId xmlns:p14="http://schemas.microsoft.com/office/powerpoint/2010/main" val="2606470284"/>
              </p:ext>
            </p:extLst>
          </p:nvPr>
        </p:nvGraphicFramePr>
        <p:xfrm>
          <a:off x="857045" y="358811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33B0F578-10C0-11EA-1562-9865807C5D7F}"/>
              </a:ext>
            </a:extLst>
          </p:cNvPr>
          <p:cNvGraphicFramePr>
            <a:graphicFrameLocks noGrp="1"/>
          </p:cNvGraphicFramePr>
          <p:nvPr>
            <p:extLst>
              <p:ext uri="{D42A27DB-BD31-4B8C-83A1-F6EECF244321}">
                <p14:modId xmlns:p14="http://schemas.microsoft.com/office/powerpoint/2010/main" val="148185139"/>
              </p:ext>
            </p:extLst>
          </p:nvPr>
        </p:nvGraphicFramePr>
        <p:xfrm>
          <a:off x="857045" y="478992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3E3C2F59-DB31-8F1A-946C-CD44D76F6CAB}"/>
              </a:ext>
            </a:extLst>
          </p:cNvPr>
          <p:cNvGraphicFramePr>
            <a:graphicFrameLocks noGrp="1"/>
          </p:cNvGraphicFramePr>
          <p:nvPr>
            <p:extLst>
              <p:ext uri="{D42A27DB-BD31-4B8C-83A1-F6EECF244321}">
                <p14:modId xmlns:p14="http://schemas.microsoft.com/office/powerpoint/2010/main" val="2261566734"/>
              </p:ext>
            </p:extLst>
          </p:nvPr>
        </p:nvGraphicFramePr>
        <p:xfrm>
          <a:off x="857045" y="238891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153F46CA-F783-E447-9B9C-9B3B54507D26}"/>
              </a:ext>
            </a:extLst>
          </p:cNvPr>
          <p:cNvGraphicFramePr>
            <a:graphicFrameLocks noGrp="1"/>
          </p:cNvGraphicFramePr>
          <p:nvPr>
            <p:extLst>
              <p:ext uri="{D42A27DB-BD31-4B8C-83A1-F6EECF244321}">
                <p14:modId xmlns:p14="http://schemas.microsoft.com/office/powerpoint/2010/main" val="571021662"/>
              </p:ext>
            </p:extLst>
          </p:nvPr>
        </p:nvGraphicFramePr>
        <p:xfrm>
          <a:off x="2579570" y="23889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62540E04-1A49-461B-4720-74B058B8AAC8}"/>
              </a:ext>
            </a:extLst>
          </p:cNvPr>
          <p:cNvGraphicFramePr>
            <a:graphicFrameLocks noGrp="1"/>
          </p:cNvGraphicFramePr>
          <p:nvPr>
            <p:extLst>
              <p:ext uri="{D42A27DB-BD31-4B8C-83A1-F6EECF244321}">
                <p14:modId xmlns:p14="http://schemas.microsoft.com/office/powerpoint/2010/main" val="2118360630"/>
              </p:ext>
            </p:extLst>
          </p:nvPr>
        </p:nvGraphicFramePr>
        <p:xfrm>
          <a:off x="2574207" y="477288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08280">
                  <a:extLst>
                    <a:ext uri="{9D8B030D-6E8A-4147-A177-3AD203B41FA5}">
                      <a16:colId xmlns:a16="http://schemas.microsoft.com/office/drawing/2014/main" val="3122579374"/>
                    </a:ext>
                  </a:extLst>
                </a:gridCol>
                <a:gridCol w="314028">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B9871CF4-5851-335E-D61F-AA9AE7D7F20B}"/>
              </a:ext>
            </a:extLst>
          </p:cNvPr>
          <p:cNvGraphicFramePr>
            <a:graphicFrameLocks noGrp="1"/>
          </p:cNvGraphicFramePr>
          <p:nvPr>
            <p:extLst>
              <p:ext uri="{D42A27DB-BD31-4B8C-83A1-F6EECF244321}">
                <p14:modId xmlns:p14="http://schemas.microsoft.com/office/powerpoint/2010/main" val="611590048"/>
              </p:ext>
            </p:extLst>
          </p:nvPr>
        </p:nvGraphicFramePr>
        <p:xfrm>
          <a:off x="2574207" y="358811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3518540637"/>
              </p:ext>
            </p:extLst>
          </p:nvPr>
        </p:nvGraphicFramePr>
        <p:xfrm>
          <a:off x="6090222" y="238212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1692036755"/>
              </p:ext>
            </p:extLst>
          </p:nvPr>
        </p:nvGraphicFramePr>
        <p:xfrm>
          <a:off x="6105668" y="355253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57C2FA4-CFD2-83C3-F715-C86CE81ADEF6}"/>
              </a:ext>
            </a:extLst>
          </p:cNvPr>
          <p:cNvGraphicFramePr>
            <a:graphicFrameLocks noGrp="1"/>
          </p:cNvGraphicFramePr>
          <p:nvPr>
            <p:extLst>
              <p:ext uri="{D42A27DB-BD31-4B8C-83A1-F6EECF244321}">
                <p14:modId xmlns:p14="http://schemas.microsoft.com/office/powerpoint/2010/main" val="3402031383"/>
              </p:ext>
            </p:extLst>
          </p:nvPr>
        </p:nvGraphicFramePr>
        <p:xfrm>
          <a:off x="4419989" y="238862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C806EE26-53DF-303D-0407-50D65AA86B5E}"/>
              </a:ext>
            </a:extLst>
          </p:cNvPr>
          <p:cNvGraphicFramePr>
            <a:graphicFrameLocks noGrp="1"/>
          </p:cNvGraphicFramePr>
          <p:nvPr>
            <p:extLst>
              <p:ext uri="{D42A27DB-BD31-4B8C-83A1-F6EECF244321}">
                <p14:modId xmlns:p14="http://schemas.microsoft.com/office/powerpoint/2010/main" val="3574160543"/>
              </p:ext>
            </p:extLst>
          </p:nvPr>
        </p:nvGraphicFramePr>
        <p:xfrm>
          <a:off x="4419989" y="354384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AB39BE94-2301-D91A-AD2E-3FA930ACED19}"/>
              </a:ext>
            </a:extLst>
          </p:cNvPr>
          <p:cNvGraphicFramePr>
            <a:graphicFrameLocks noGrp="1"/>
          </p:cNvGraphicFramePr>
          <p:nvPr>
            <p:extLst>
              <p:ext uri="{D42A27DB-BD31-4B8C-83A1-F6EECF244321}">
                <p14:modId xmlns:p14="http://schemas.microsoft.com/office/powerpoint/2010/main" val="1472865937"/>
              </p:ext>
            </p:extLst>
          </p:nvPr>
        </p:nvGraphicFramePr>
        <p:xfrm>
          <a:off x="4419989" y="479641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722126767"/>
              </p:ext>
            </p:extLst>
          </p:nvPr>
        </p:nvGraphicFramePr>
        <p:xfrm>
          <a:off x="6090222" y="478992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4068136656"/>
              </p:ext>
            </p:extLst>
          </p:nvPr>
        </p:nvGraphicFramePr>
        <p:xfrm>
          <a:off x="9443791" y="479641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48443FD1-AFCE-BFDF-48B0-8089EBC12E6C}"/>
              </a:ext>
            </a:extLst>
          </p:cNvPr>
          <p:cNvGraphicFramePr>
            <a:graphicFrameLocks noGrp="1"/>
          </p:cNvGraphicFramePr>
          <p:nvPr>
            <p:extLst>
              <p:ext uri="{D42A27DB-BD31-4B8C-83A1-F6EECF244321}">
                <p14:modId xmlns:p14="http://schemas.microsoft.com/office/powerpoint/2010/main" val="3001494235"/>
              </p:ext>
            </p:extLst>
          </p:nvPr>
        </p:nvGraphicFramePr>
        <p:xfrm>
          <a:off x="9443791" y="238212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Tree>
    <p:extLst>
      <p:ext uri="{BB962C8B-B14F-4D97-AF65-F5344CB8AC3E}">
        <p14:creationId xmlns:p14="http://schemas.microsoft.com/office/powerpoint/2010/main" val="1986598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2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el 17">
            <a:extLst>
              <a:ext uri="{FF2B5EF4-FFF2-40B4-BE49-F238E27FC236}">
                <a16:creationId xmlns:a16="http://schemas.microsoft.com/office/drawing/2014/main" id="{00DC4C2E-8EB3-2F2A-598A-04AAD398B738}"/>
              </a:ext>
            </a:extLst>
          </p:cNvPr>
          <p:cNvGraphicFramePr>
            <a:graphicFrameLocks noGrp="1"/>
          </p:cNvGraphicFramePr>
          <p:nvPr>
            <p:extLst>
              <p:ext uri="{D42A27DB-BD31-4B8C-83A1-F6EECF244321}">
                <p14:modId xmlns:p14="http://schemas.microsoft.com/office/powerpoint/2010/main" val="3044670357"/>
              </p:ext>
            </p:extLst>
          </p:nvPr>
        </p:nvGraphicFramePr>
        <p:xfrm>
          <a:off x="4726343" y="312237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33B0F578-10C0-11EA-1562-9865807C5D7F}"/>
              </a:ext>
            </a:extLst>
          </p:cNvPr>
          <p:cNvGraphicFramePr>
            <a:graphicFrameLocks noGrp="1"/>
          </p:cNvGraphicFramePr>
          <p:nvPr>
            <p:extLst>
              <p:ext uri="{D42A27DB-BD31-4B8C-83A1-F6EECF244321}">
                <p14:modId xmlns:p14="http://schemas.microsoft.com/office/powerpoint/2010/main" val="2628419190"/>
              </p:ext>
            </p:extLst>
          </p:nvPr>
        </p:nvGraphicFramePr>
        <p:xfrm>
          <a:off x="4726343" y="432418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3E3C2F59-DB31-8F1A-946C-CD44D76F6CAB}"/>
              </a:ext>
            </a:extLst>
          </p:cNvPr>
          <p:cNvGraphicFramePr>
            <a:graphicFrameLocks noGrp="1"/>
          </p:cNvGraphicFramePr>
          <p:nvPr>
            <p:extLst>
              <p:ext uri="{D42A27DB-BD31-4B8C-83A1-F6EECF244321}">
                <p14:modId xmlns:p14="http://schemas.microsoft.com/office/powerpoint/2010/main" val="3151475575"/>
              </p:ext>
            </p:extLst>
          </p:nvPr>
        </p:nvGraphicFramePr>
        <p:xfrm>
          <a:off x="4726343" y="192317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153F46CA-F783-E447-9B9C-9B3B54507D26}"/>
              </a:ext>
            </a:extLst>
          </p:cNvPr>
          <p:cNvGraphicFramePr>
            <a:graphicFrameLocks noGrp="1"/>
          </p:cNvGraphicFramePr>
          <p:nvPr>
            <p:extLst>
              <p:ext uri="{D42A27DB-BD31-4B8C-83A1-F6EECF244321}">
                <p14:modId xmlns:p14="http://schemas.microsoft.com/office/powerpoint/2010/main" val="3083476918"/>
              </p:ext>
            </p:extLst>
          </p:nvPr>
        </p:nvGraphicFramePr>
        <p:xfrm>
          <a:off x="6448868" y="192317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62540E04-1A49-461B-4720-74B058B8AAC8}"/>
              </a:ext>
            </a:extLst>
          </p:cNvPr>
          <p:cNvGraphicFramePr>
            <a:graphicFrameLocks noGrp="1"/>
          </p:cNvGraphicFramePr>
          <p:nvPr>
            <p:extLst>
              <p:ext uri="{D42A27DB-BD31-4B8C-83A1-F6EECF244321}">
                <p14:modId xmlns:p14="http://schemas.microsoft.com/office/powerpoint/2010/main" val="4167201402"/>
              </p:ext>
            </p:extLst>
          </p:nvPr>
        </p:nvGraphicFramePr>
        <p:xfrm>
          <a:off x="6443505" y="430714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B9871CF4-5851-335E-D61F-AA9AE7D7F20B}"/>
              </a:ext>
            </a:extLst>
          </p:cNvPr>
          <p:cNvGraphicFramePr>
            <a:graphicFrameLocks noGrp="1"/>
          </p:cNvGraphicFramePr>
          <p:nvPr>
            <p:extLst>
              <p:ext uri="{D42A27DB-BD31-4B8C-83A1-F6EECF244321}">
                <p14:modId xmlns:p14="http://schemas.microsoft.com/office/powerpoint/2010/main" val="3155599412"/>
              </p:ext>
            </p:extLst>
          </p:nvPr>
        </p:nvGraphicFramePr>
        <p:xfrm>
          <a:off x="6443505" y="312237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265641125"/>
              </p:ext>
            </p:extLst>
          </p:nvPr>
        </p:nvGraphicFramePr>
        <p:xfrm>
          <a:off x="9959520" y="191638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816018253"/>
              </p:ext>
            </p:extLst>
          </p:nvPr>
        </p:nvGraphicFramePr>
        <p:xfrm>
          <a:off x="9974966" y="308679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57C2FA4-CFD2-83C3-F715-C86CE81ADEF6}"/>
              </a:ext>
            </a:extLst>
          </p:cNvPr>
          <p:cNvGraphicFramePr>
            <a:graphicFrameLocks noGrp="1"/>
          </p:cNvGraphicFramePr>
          <p:nvPr>
            <p:extLst>
              <p:ext uri="{D42A27DB-BD31-4B8C-83A1-F6EECF244321}">
                <p14:modId xmlns:p14="http://schemas.microsoft.com/office/powerpoint/2010/main" val="3632844259"/>
              </p:ext>
            </p:extLst>
          </p:nvPr>
        </p:nvGraphicFramePr>
        <p:xfrm>
          <a:off x="8289287" y="192288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C806EE26-53DF-303D-0407-50D65AA86B5E}"/>
              </a:ext>
            </a:extLst>
          </p:cNvPr>
          <p:cNvGraphicFramePr>
            <a:graphicFrameLocks noGrp="1"/>
          </p:cNvGraphicFramePr>
          <p:nvPr>
            <p:extLst>
              <p:ext uri="{D42A27DB-BD31-4B8C-83A1-F6EECF244321}">
                <p14:modId xmlns:p14="http://schemas.microsoft.com/office/powerpoint/2010/main" val="2703898276"/>
              </p:ext>
            </p:extLst>
          </p:nvPr>
        </p:nvGraphicFramePr>
        <p:xfrm>
          <a:off x="8289287" y="307810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AB39BE94-2301-D91A-AD2E-3FA930ACED19}"/>
              </a:ext>
            </a:extLst>
          </p:cNvPr>
          <p:cNvGraphicFramePr>
            <a:graphicFrameLocks noGrp="1"/>
          </p:cNvGraphicFramePr>
          <p:nvPr>
            <p:extLst>
              <p:ext uri="{D42A27DB-BD31-4B8C-83A1-F6EECF244321}">
                <p14:modId xmlns:p14="http://schemas.microsoft.com/office/powerpoint/2010/main" val="2468841406"/>
              </p:ext>
            </p:extLst>
          </p:nvPr>
        </p:nvGraphicFramePr>
        <p:xfrm>
          <a:off x="8289287" y="433067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4212752594"/>
              </p:ext>
            </p:extLst>
          </p:nvPr>
        </p:nvGraphicFramePr>
        <p:xfrm>
          <a:off x="9959520" y="432418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944498756"/>
              </p:ext>
            </p:extLst>
          </p:nvPr>
        </p:nvGraphicFramePr>
        <p:xfrm>
          <a:off x="9336611" y="56404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48443FD1-AFCE-BFDF-48B0-8089EBC12E6C}"/>
              </a:ext>
            </a:extLst>
          </p:cNvPr>
          <p:cNvGraphicFramePr>
            <a:graphicFrameLocks noGrp="1"/>
          </p:cNvGraphicFramePr>
          <p:nvPr>
            <p:extLst>
              <p:ext uri="{D42A27DB-BD31-4B8C-83A1-F6EECF244321}">
                <p14:modId xmlns:p14="http://schemas.microsoft.com/office/powerpoint/2010/main" val="4172600171"/>
              </p:ext>
            </p:extLst>
          </p:nvPr>
        </p:nvGraphicFramePr>
        <p:xfrm>
          <a:off x="5672949" y="559109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61083897-E9D7-9D43-C06E-7C2D9021D6F7}"/>
              </a:ext>
            </a:extLst>
          </p:cNvPr>
          <p:cNvSpPr txBox="1"/>
          <p:nvPr/>
        </p:nvSpPr>
        <p:spPr>
          <a:xfrm>
            <a:off x="857045" y="1789741"/>
            <a:ext cx="3447535" cy="3608927"/>
          </a:xfrm>
          <a:prstGeom prst="rect">
            <a:avLst/>
          </a:prstGeom>
        </p:spPr>
        <p:txBody>
          <a:bodyPr vert="horz" lIns="91440" tIns="45720" rIns="91440" bIns="45720" rtlCol="0">
            <a:noAutofit/>
          </a:bodyPr>
          <a:lstStyle/>
          <a:p>
            <a:r>
              <a:rPr lang="da-DK" sz="2200" dirty="0"/>
              <a:t>Resultaterne kommer ind:</a:t>
            </a:r>
          </a:p>
          <a:p>
            <a:endParaRPr lang="da-DK" sz="2200" dirty="0"/>
          </a:p>
          <a:p>
            <a:r>
              <a:rPr lang="da-DK" sz="2200" dirty="0"/>
              <a:t>5. </a:t>
            </a:r>
            <a:r>
              <a:rPr lang="da-DK" sz="2200" dirty="0" err="1"/>
              <a:t>Eloise</a:t>
            </a:r>
            <a:r>
              <a:rPr lang="da-DK" sz="2200" dirty="0"/>
              <a:t> - 1. Alice 	1-0</a:t>
            </a:r>
          </a:p>
          <a:p>
            <a:r>
              <a:rPr lang="da-DK" sz="2200" dirty="0"/>
              <a:t>2. Bruno – 7. Giorgia 	1-0</a:t>
            </a:r>
          </a:p>
          <a:p>
            <a:r>
              <a:rPr lang="da-DK" sz="2200" dirty="0"/>
              <a:t>6. Finn - 3. Carla 	½-½</a:t>
            </a:r>
          </a:p>
          <a:p>
            <a:r>
              <a:rPr lang="da-DK" sz="2200" dirty="0"/>
              <a:t>4. David - 9. Louise 	1-0</a:t>
            </a:r>
          </a:p>
          <a:p>
            <a:r>
              <a:rPr lang="da-DK" sz="2200" dirty="0"/>
              <a:t>8. Kevin	- 11. Nancy 	0-1</a:t>
            </a:r>
          </a:p>
          <a:p>
            <a:r>
              <a:rPr lang="da-DK" sz="2200" dirty="0"/>
              <a:t>10. Mark - 13. Patricia 	1-0</a:t>
            </a:r>
          </a:p>
          <a:p>
            <a:r>
              <a:rPr lang="da-DK" sz="2200" dirty="0"/>
              <a:t>14. Robert		1</a:t>
            </a:r>
          </a:p>
          <a:p>
            <a:r>
              <a:rPr lang="da-DK" sz="2200" dirty="0"/>
              <a:t>12. Oscar	Afbud				</a:t>
            </a:r>
          </a:p>
        </p:txBody>
      </p:sp>
    </p:spTree>
    <p:extLst>
      <p:ext uri="{BB962C8B-B14F-4D97-AF65-F5344CB8AC3E}">
        <p14:creationId xmlns:p14="http://schemas.microsoft.com/office/powerpoint/2010/main" val="1042938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el 17">
            <a:extLst>
              <a:ext uri="{FF2B5EF4-FFF2-40B4-BE49-F238E27FC236}">
                <a16:creationId xmlns:a16="http://schemas.microsoft.com/office/drawing/2014/main" id="{00DC4C2E-8EB3-2F2A-598A-04AAD398B738}"/>
              </a:ext>
            </a:extLst>
          </p:cNvPr>
          <p:cNvGraphicFramePr>
            <a:graphicFrameLocks noGrp="1"/>
          </p:cNvGraphicFramePr>
          <p:nvPr>
            <p:extLst>
              <p:ext uri="{D42A27DB-BD31-4B8C-83A1-F6EECF244321}">
                <p14:modId xmlns:p14="http://schemas.microsoft.com/office/powerpoint/2010/main" val="2671197036"/>
              </p:ext>
            </p:extLst>
          </p:nvPr>
        </p:nvGraphicFramePr>
        <p:xfrm>
          <a:off x="3670343" y="182298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33B0F578-10C0-11EA-1562-9865807C5D7F}"/>
              </a:ext>
            </a:extLst>
          </p:cNvPr>
          <p:cNvGraphicFramePr>
            <a:graphicFrameLocks noGrp="1"/>
          </p:cNvGraphicFramePr>
          <p:nvPr>
            <p:extLst>
              <p:ext uri="{D42A27DB-BD31-4B8C-83A1-F6EECF244321}">
                <p14:modId xmlns:p14="http://schemas.microsoft.com/office/powerpoint/2010/main" val="2610441336"/>
              </p:ext>
            </p:extLst>
          </p:nvPr>
        </p:nvGraphicFramePr>
        <p:xfrm>
          <a:off x="5640104" y="182298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3E3C2F59-DB31-8F1A-946C-CD44D76F6CAB}"/>
              </a:ext>
            </a:extLst>
          </p:cNvPr>
          <p:cNvGraphicFramePr>
            <a:graphicFrameLocks noGrp="1"/>
          </p:cNvGraphicFramePr>
          <p:nvPr>
            <p:extLst>
              <p:ext uri="{D42A27DB-BD31-4B8C-83A1-F6EECF244321}">
                <p14:modId xmlns:p14="http://schemas.microsoft.com/office/powerpoint/2010/main" val="2179876860"/>
              </p:ext>
            </p:extLst>
          </p:nvPr>
        </p:nvGraphicFramePr>
        <p:xfrm>
          <a:off x="7592544" y="182430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153F46CA-F783-E447-9B9C-9B3B54507D26}"/>
              </a:ext>
            </a:extLst>
          </p:cNvPr>
          <p:cNvGraphicFramePr>
            <a:graphicFrameLocks noGrp="1"/>
          </p:cNvGraphicFramePr>
          <p:nvPr>
            <p:extLst>
              <p:ext uri="{D42A27DB-BD31-4B8C-83A1-F6EECF244321}">
                <p14:modId xmlns:p14="http://schemas.microsoft.com/office/powerpoint/2010/main" val="1867063167"/>
              </p:ext>
            </p:extLst>
          </p:nvPr>
        </p:nvGraphicFramePr>
        <p:xfrm>
          <a:off x="3670343" y="300858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62540E04-1A49-461B-4720-74B058B8AAC8}"/>
              </a:ext>
            </a:extLst>
          </p:cNvPr>
          <p:cNvGraphicFramePr>
            <a:graphicFrameLocks noGrp="1"/>
          </p:cNvGraphicFramePr>
          <p:nvPr>
            <p:extLst>
              <p:ext uri="{D42A27DB-BD31-4B8C-83A1-F6EECF244321}">
                <p14:modId xmlns:p14="http://schemas.microsoft.com/office/powerpoint/2010/main" val="2442768195"/>
              </p:ext>
            </p:extLst>
          </p:nvPr>
        </p:nvGraphicFramePr>
        <p:xfrm>
          <a:off x="5640104" y="420515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B9871CF4-5851-335E-D61F-AA9AE7D7F20B}"/>
              </a:ext>
            </a:extLst>
          </p:cNvPr>
          <p:cNvGraphicFramePr>
            <a:graphicFrameLocks noGrp="1"/>
          </p:cNvGraphicFramePr>
          <p:nvPr>
            <p:extLst>
              <p:ext uri="{D42A27DB-BD31-4B8C-83A1-F6EECF244321}">
                <p14:modId xmlns:p14="http://schemas.microsoft.com/office/powerpoint/2010/main" val="1944237382"/>
              </p:ext>
            </p:extLst>
          </p:nvPr>
        </p:nvGraphicFramePr>
        <p:xfrm>
          <a:off x="7589936" y="300858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4076306295"/>
              </p:ext>
            </p:extLst>
          </p:nvPr>
        </p:nvGraphicFramePr>
        <p:xfrm>
          <a:off x="9642986" y="300896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1557627189"/>
              </p:ext>
            </p:extLst>
          </p:nvPr>
        </p:nvGraphicFramePr>
        <p:xfrm>
          <a:off x="9642986" y="182298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57C2FA4-CFD2-83C3-F715-C86CE81ADEF6}"/>
              </a:ext>
            </a:extLst>
          </p:cNvPr>
          <p:cNvGraphicFramePr>
            <a:graphicFrameLocks noGrp="1"/>
          </p:cNvGraphicFramePr>
          <p:nvPr>
            <p:extLst>
              <p:ext uri="{D42A27DB-BD31-4B8C-83A1-F6EECF244321}">
                <p14:modId xmlns:p14="http://schemas.microsoft.com/office/powerpoint/2010/main" val="293908557"/>
              </p:ext>
            </p:extLst>
          </p:nvPr>
        </p:nvGraphicFramePr>
        <p:xfrm>
          <a:off x="5640104" y="300858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C806EE26-53DF-303D-0407-50D65AA86B5E}"/>
              </a:ext>
            </a:extLst>
          </p:cNvPr>
          <p:cNvGraphicFramePr>
            <a:graphicFrameLocks noGrp="1"/>
          </p:cNvGraphicFramePr>
          <p:nvPr>
            <p:extLst>
              <p:ext uri="{D42A27DB-BD31-4B8C-83A1-F6EECF244321}">
                <p14:modId xmlns:p14="http://schemas.microsoft.com/office/powerpoint/2010/main" val="988387369"/>
              </p:ext>
            </p:extLst>
          </p:nvPr>
        </p:nvGraphicFramePr>
        <p:xfrm>
          <a:off x="5627630" y="538249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AB39BE94-2301-D91A-AD2E-3FA930ACED19}"/>
              </a:ext>
            </a:extLst>
          </p:cNvPr>
          <p:cNvGraphicFramePr>
            <a:graphicFrameLocks noGrp="1"/>
          </p:cNvGraphicFramePr>
          <p:nvPr>
            <p:extLst>
              <p:ext uri="{D42A27DB-BD31-4B8C-83A1-F6EECF244321}">
                <p14:modId xmlns:p14="http://schemas.microsoft.com/office/powerpoint/2010/main" val="595294168"/>
              </p:ext>
            </p:extLst>
          </p:nvPr>
        </p:nvGraphicFramePr>
        <p:xfrm>
          <a:off x="7589936" y="420515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200911783"/>
              </p:ext>
            </p:extLst>
          </p:nvPr>
        </p:nvGraphicFramePr>
        <p:xfrm>
          <a:off x="9642986" y="54013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4018493537"/>
              </p:ext>
            </p:extLst>
          </p:nvPr>
        </p:nvGraphicFramePr>
        <p:xfrm>
          <a:off x="9642986" y="420515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48443FD1-AFCE-BFDF-48B0-8089EBC12E6C}"/>
              </a:ext>
            </a:extLst>
          </p:cNvPr>
          <p:cNvGraphicFramePr>
            <a:graphicFrameLocks noGrp="1"/>
          </p:cNvGraphicFramePr>
          <p:nvPr>
            <p:extLst>
              <p:ext uri="{D42A27DB-BD31-4B8C-83A1-F6EECF244321}">
                <p14:modId xmlns:p14="http://schemas.microsoft.com/office/powerpoint/2010/main" val="3041347351"/>
              </p:ext>
            </p:extLst>
          </p:nvPr>
        </p:nvGraphicFramePr>
        <p:xfrm>
          <a:off x="7589936" y="540173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61083897-E9D7-9D43-C06E-7C2D9021D6F7}"/>
              </a:ext>
            </a:extLst>
          </p:cNvPr>
          <p:cNvSpPr txBox="1"/>
          <p:nvPr/>
        </p:nvSpPr>
        <p:spPr>
          <a:xfrm>
            <a:off x="838200" y="4750918"/>
            <a:ext cx="3447535" cy="494189"/>
          </a:xfrm>
          <a:prstGeom prst="rect">
            <a:avLst/>
          </a:prstGeom>
        </p:spPr>
        <p:txBody>
          <a:bodyPr vert="horz" lIns="91440" tIns="45720" rIns="91440" bIns="45720" rtlCol="0">
            <a:noAutofit/>
          </a:bodyPr>
          <a:lstStyle/>
          <a:p>
            <a:r>
              <a:rPr lang="da-DK" sz="2200" dirty="0"/>
              <a:t>Vi sorterer i pointgrupper.</a:t>
            </a:r>
          </a:p>
        </p:txBody>
      </p:sp>
    </p:spTree>
    <p:extLst>
      <p:ext uri="{BB962C8B-B14F-4D97-AF65-F5344CB8AC3E}">
        <p14:creationId xmlns:p14="http://schemas.microsoft.com/office/powerpoint/2010/main" val="3095740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el 17">
            <a:extLst>
              <a:ext uri="{FF2B5EF4-FFF2-40B4-BE49-F238E27FC236}">
                <a16:creationId xmlns:a16="http://schemas.microsoft.com/office/drawing/2014/main" id="{00DC4C2E-8EB3-2F2A-598A-04AAD398B738}"/>
              </a:ext>
            </a:extLst>
          </p:cNvPr>
          <p:cNvGraphicFramePr>
            <a:graphicFrameLocks noGrp="1"/>
          </p:cNvGraphicFramePr>
          <p:nvPr>
            <p:extLst>
              <p:ext uri="{D42A27DB-BD31-4B8C-83A1-F6EECF244321}">
                <p14:modId xmlns:p14="http://schemas.microsoft.com/office/powerpoint/2010/main" val="359286958"/>
              </p:ext>
            </p:extLst>
          </p:nvPr>
        </p:nvGraphicFramePr>
        <p:xfrm>
          <a:off x="3713475" y="227654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153F46CA-F783-E447-9B9C-9B3B54507D26}"/>
              </a:ext>
            </a:extLst>
          </p:cNvPr>
          <p:cNvGraphicFramePr>
            <a:graphicFrameLocks noGrp="1"/>
          </p:cNvGraphicFramePr>
          <p:nvPr>
            <p:extLst>
              <p:ext uri="{D42A27DB-BD31-4B8C-83A1-F6EECF244321}">
                <p14:modId xmlns:p14="http://schemas.microsoft.com/office/powerpoint/2010/main" val="1318151149"/>
              </p:ext>
            </p:extLst>
          </p:nvPr>
        </p:nvGraphicFramePr>
        <p:xfrm>
          <a:off x="5490517" y="227654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51626">
                  <a:extLst>
                    <a:ext uri="{9D8B030D-6E8A-4147-A177-3AD203B41FA5}">
                      <a16:colId xmlns:a16="http://schemas.microsoft.com/office/drawing/2014/main" val="3122579374"/>
                    </a:ext>
                  </a:extLst>
                </a:gridCol>
                <a:gridCol w="270682">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61083897-E9D7-9D43-C06E-7C2D9021D6F7}"/>
              </a:ext>
            </a:extLst>
          </p:cNvPr>
          <p:cNvSpPr txBox="1"/>
          <p:nvPr/>
        </p:nvSpPr>
        <p:spPr>
          <a:xfrm>
            <a:off x="669037" y="2271568"/>
            <a:ext cx="2747024" cy="2477447"/>
          </a:xfrm>
          <a:prstGeom prst="rect">
            <a:avLst/>
          </a:prstGeom>
        </p:spPr>
        <p:txBody>
          <a:bodyPr vert="horz" lIns="91440" tIns="45720" rIns="91440" bIns="45720" rtlCol="0">
            <a:noAutofit/>
          </a:bodyPr>
          <a:lstStyle/>
          <a:p>
            <a:r>
              <a:rPr lang="da-DK" sz="2200" dirty="0"/>
              <a:t>Den første point/ parringsgruppe er lige ud af landevejen. De to spillere kan mødes uden at overtræde nogle absolutte kriterier. </a:t>
            </a:r>
          </a:p>
        </p:txBody>
      </p:sp>
    </p:spTree>
    <p:extLst>
      <p:ext uri="{BB962C8B-B14F-4D97-AF65-F5344CB8AC3E}">
        <p14:creationId xmlns:p14="http://schemas.microsoft.com/office/powerpoint/2010/main" val="3373436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el 18">
            <a:extLst>
              <a:ext uri="{FF2B5EF4-FFF2-40B4-BE49-F238E27FC236}">
                <a16:creationId xmlns:a16="http://schemas.microsoft.com/office/drawing/2014/main" id="{33B0F578-10C0-11EA-1562-9865807C5D7F}"/>
              </a:ext>
            </a:extLst>
          </p:cNvPr>
          <p:cNvGraphicFramePr>
            <a:graphicFrameLocks noGrp="1"/>
          </p:cNvGraphicFramePr>
          <p:nvPr>
            <p:extLst>
              <p:ext uri="{D42A27DB-BD31-4B8C-83A1-F6EECF244321}">
                <p14:modId xmlns:p14="http://schemas.microsoft.com/office/powerpoint/2010/main" val="3285255905"/>
              </p:ext>
            </p:extLst>
          </p:nvPr>
        </p:nvGraphicFramePr>
        <p:xfrm>
          <a:off x="838200" y="31332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62540E04-1A49-461B-4720-74B058B8AAC8}"/>
              </a:ext>
            </a:extLst>
          </p:cNvPr>
          <p:cNvGraphicFramePr>
            <a:graphicFrameLocks noGrp="1"/>
          </p:cNvGraphicFramePr>
          <p:nvPr>
            <p:extLst>
              <p:ext uri="{D42A27DB-BD31-4B8C-83A1-F6EECF244321}">
                <p14:modId xmlns:p14="http://schemas.microsoft.com/office/powerpoint/2010/main" val="2349697265"/>
              </p:ext>
            </p:extLst>
          </p:nvPr>
        </p:nvGraphicFramePr>
        <p:xfrm>
          <a:off x="2534594" y="31332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57C2FA4-CFD2-83C3-F715-C86CE81ADEF6}"/>
              </a:ext>
            </a:extLst>
          </p:cNvPr>
          <p:cNvGraphicFramePr>
            <a:graphicFrameLocks noGrp="1"/>
          </p:cNvGraphicFramePr>
          <p:nvPr>
            <p:extLst>
              <p:ext uri="{D42A27DB-BD31-4B8C-83A1-F6EECF244321}">
                <p14:modId xmlns:p14="http://schemas.microsoft.com/office/powerpoint/2010/main" val="3576127073"/>
              </p:ext>
            </p:extLst>
          </p:nvPr>
        </p:nvGraphicFramePr>
        <p:xfrm>
          <a:off x="838200" y="4318897"/>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C806EE26-53DF-303D-0407-50D65AA86B5E}"/>
              </a:ext>
            </a:extLst>
          </p:cNvPr>
          <p:cNvGraphicFramePr>
            <a:graphicFrameLocks noGrp="1"/>
          </p:cNvGraphicFramePr>
          <p:nvPr>
            <p:extLst>
              <p:ext uri="{D42A27DB-BD31-4B8C-83A1-F6EECF244321}">
                <p14:modId xmlns:p14="http://schemas.microsoft.com/office/powerpoint/2010/main" val="265215192"/>
              </p:ext>
            </p:extLst>
          </p:nvPr>
        </p:nvGraphicFramePr>
        <p:xfrm>
          <a:off x="2522120" y="431063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61083897-E9D7-9D43-C06E-7C2D9021D6F7}"/>
              </a:ext>
            </a:extLst>
          </p:cNvPr>
          <p:cNvSpPr txBox="1"/>
          <p:nvPr/>
        </p:nvSpPr>
        <p:spPr>
          <a:xfrm>
            <a:off x="769189" y="1874555"/>
            <a:ext cx="3423249" cy="1128381"/>
          </a:xfrm>
          <a:prstGeom prst="rect">
            <a:avLst/>
          </a:prstGeom>
        </p:spPr>
        <p:txBody>
          <a:bodyPr vert="horz" lIns="91440" tIns="45720" rIns="91440" bIns="45720" rtlCol="0">
            <a:noAutofit/>
          </a:bodyPr>
          <a:lstStyle/>
          <a:p>
            <a:r>
              <a:rPr lang="da-DK" sz="2200" dirty="0"/>
              <a:t>I 1,5 point gruppen er der 4 spillere, der først stilles op som:</a:t>
            </a:r>
          </a:p>
        </p:txBody>
      </p:sp>
      <p:sp>
        <p:nvSpPr>
          <p:cNvPr id="5" name="Tekstfelt 4">
            <a:extLst>
              <a:ext uri="{FF2B5EF4-FFF2-40B4-BE49-F238E27FC236}">
                <a16:creationId xmlns:a16="http://schemas.microsoft.com/office/drawing/2014/main" id="{C68E67B3-075D-EE5D-3BC0-EE0ABC4CA4CB}"/>
              </a:ext>
            </a:extLst>
          </p:cNvPr>
          <p:cNvSpPr txBox="1"/>
          <p:nvPr/>
        </p:nvSpPr>
        <p:spPr>
          <a:xfrm>
            <a:off x="769188" y="5447649"/>
            <a:ext cx="3423249" cy="1128381"/>
          </a:xfrm>
          <a:prstGeom prst="rect">
            <a:avLst/>
          </a:prstGeom>
        </p:spPr>
        <p:txBody>
          <a:bodyPr vert="horz" lIns="91440" tIns="45720" rIns="91440" bIns="45720" rtlCol="0">
            <a:noAutofit/>
          </a:bodyPr>
          <a:lstStyle/>
          <a:p>
            <a:r>
              <a:rPr lang="da-DK" sz="2200" dirty="0"/>
              <a:t>Det går jo ikke, de har mødt hinanden før.</a:t>
            </a:r>
          </a:p>
          <a:p>
            <a:r>
              <a:rPr lang="da-DK" sz="2200" dirty="0"/>
              <a:t>Vi prøver at bytte 6 og 11.</a:t>
            </a:r>
          </a:p>
        </p:txBody>
      </p:sp>
      <p:graphicFrame>
        <p:nvGraphicFramePr>
          <p:cNvPr id="6" name="Tabel 5">
            <a:extLst>
              <a:ext uri="{FF2B5EF4-FFF2-40B4-BE49-F238E27FC236}">
                <a16:creationId xmlns:a16="http://schemas.microsoft.com/office/drawing/2014/main" id="{85CD07C2-CE40-7807-0997-C7B7D8DB85BC}"/>
              </a:ext>
            </a:extLst>
          </p:cNvPr>
          <p:cNvGraphicFramePr>
            <a:graphicFrameLocks noGrp="1"/>
          </p:cNvGraphicFramePr>
          <p:nvPr>
            <p:extLst>
              <p:ext uri="{D42A27DB-BD31-4B8C-83A1-F6EECF244321}">
                <p14:modId xmlns:p14="http://schemas.microsoft.com/office/powerpoint/2010/main" val="2564147293"/>
              </p:ext>
            </p:extLst>
          </p:nvPr>
        </p:nvGraphicFramePr>
        <p:xfrm>
          <a:off x="4553309" y="312503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6C4B62DE-0196-F7AF-778D-7FBB5132177E}"/>
              </a:ext>
            </a:extLst>
          </p:cNvPr>
          <p:cNvGraphicFramePr>
            <a:graphicFrameLocks noGrp="1"/>
          </p:cNvGraphicFramePr>
          <p:nvPr>
            <p:extLst>
              <p:ext uri="{D42A27DB-BD31-4B8C-83A1-F6EECF244321}">
                <p14:modId xmlns:p14="http://schemas.microsoft.com/office/powerpoint/2010/main" val="782554554"/>
              </p:ext>
            </p:extLst>
          </p:nvPr>
        </p:nvGraphicFramePr>
        <p:xfrm>
          <a:off x="6254481" y="431063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00416812-8145-B747-B482-A5EC92038A2F}"/>
              </a:ext>
            </a:extLst>
          </p:cNvPr>
          <p:cNvGraphicFramePr>
            <a:graphicFrameLocks noGrp="1"/>
          </p:cNvGraphicFramePr>
          <p:nvPr>
            <p:extLst>
              <p:ext uri="{D42A27DB-BD31-4B8C-83A1-F6EECF244321}">
                <p14:modId xmlns:p14="http://schemas.microsoft.com/office/powerpoint/2010/main" val="2108219921"/>
              </p:ext>
            </p:extLst>
          </p:nvPr>
        </p:nvGraphicFramePr>
        <p:xfrm>
          <a:off x="4553309" y="431063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07E4E091-9CD0-BB29-7BA9-9E7D76764064}"/>
              </a:ext>
            </a:extLst>
          </p:cNvPr>
          <p:cNvGraphicFramePr>
            <a:graphicFrameLocks noGrp="1"/>
          </p:cNvGraphicFramePr>
          <p:nvPr>
            <p:extLst>
              <p:ext uri="{D42A27DB-BD31-4B8C-83A1-F6EECF244321}">
                <p14:modId xmlns:p14="http://schemas.microsoft.com/office/powerpoint/2010/main" val="3504872104"/>
              </p:ext>
            </p:extLst>
          </p:nvPr>
        </p:nvGraphicFramePr>
        <p:xfrm>
          <a:off x="6254481" y="312503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5" name="Tekstfelt 14">
            <a:extLst>
              <a:ext uri="{FF2B5EF4-FFF2-40B4-BE49-F238E27FC236}">
                <a16:creationId xmlns:a16="http://schemas.microsoft.com/office/drawing/2014/main" id="{2286DDBD-36D5-90A9-0DBF-6196410EE56A}"/>
              </a:ext>
            </a:extLst>
          </p:cNvPr>
          <p:cNvSpPr txBox="1"/>
          <p:nvPr/>
        </p:nvSpPr>
        <p:spPr>
          <a:xfrm>
            <a:off x="4414954" y="5410417"/>
            <a:ext cx="3423249" cy="1128381"/>
          </a:xfrm>
          <a:prstGeom prst="rect">
            <a:avLst/>
          </a:prstGeom>
        </p:spPr>
        <p:txBody>
          <a:bodyPr vert="horz" lIns="91440" tIns="45720" rIns="91440" bIns="45720" rtlCol="0">
            <a:noAutofit/>
          </a:bodyPr>
          <a:lstStyle/>
          <a:p>
            <a:r>
              <a:rPr lang="da-DK" sz="2200" dirty="0"/>
              <a:t>Er for så vidt ok, men overtræder to farvepræferencer.</a:t>
            </a:r>
          </a:p>
        </p:txBody>
      </p:sp>
      <p:cxnSp>
        <p:nvCxnSpPr>
          <p:cNvPr id="17" name="Forbindelse: vinklet 16">
            <a:extLst>
              <a:ext uri="{FF2B5EF4-FFF2-40B4-BE49-F238E27FC236}">
                <a16:creationId xmlns:a16="http://schemas.microsoft.com/office/drawing/2014/main" id="{14C0E511-8B14-21E7-4D67-27A274D71343}"/>
              </a:ext>
            </a:extLst>
          </p:cNvPr>
          <p:cNvCxnSpPr>
            <a:cxnSpLocks/>
          </p:cNvCxnSpPr>
          <p:nvPr/>
        </p:nvCxnSpPr>
        <p:spPr>
          <a:xfrm flipV="1">
            <a:off x="4082592" y="2269782"/>
            <a:ext cx="4026818" cy="863515"/>
          </a:xfrm>
          <a:prstGeom prst="bentConnector3">
            <a:avLst>
              <a:gd name="adj1" fmla="val 4799"/>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32" name="Tabel 31">
            <a:extLst>
              <a:ext uri="{FF2B5EF4-FFF2-40B4-BE49-F238E27FC236}">
                <a16:creationId xmlns:a16="http://schemas.microsoft.com/office/drawing/2014/main" id="{ADB85DB3-0F3B-27F6-A50A-EB5F6E867353}"/>
              </a:ext>
            </a:extLst>
          </p:cNvPr>
          <p:cNvGraphicFramePr>
            <a:graphicFrameLocks noGrp="1"/>
          </p:cNvGraphicFramePr>
          <p:nvPr>
            <p:extLst>
              <p:ext uri="{D42A27DB-BD31-4B8C-83A1-F6EECF244321}">
                <p14:modId xmlns:p14="http://schemas.microsoft.com/office/powerpoint/2010/main" val="2189777486"/>
              </p:ext>
            </p:extLst>
          </p:nvPr>
        </p:nvGraphicFramePr>
        <p:xfrm>
          <a:off x="8180388" y="208937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3" name="Tabel 32">
            <a:extLst>
              <a:ext uri="{FF2B5EF4-FFF2-40B4-BE49-F238E27FC236}">
                <a16:creationId xmlns:a16="http://schemas.microsoft.com/office/drawing/2014/main" id="{58A8571E-DB0B-6FBA-1EF4-10C1BCD78FBB}"/>
              </a:ext>
            </a:extLst>
          </p:cNvPr>
          <p:cNvGraphicFramePr>
            <a:graphicFrameLocks noGrp="1"/>
          </p:cNvGraphicFramePr>
          <p:nvPr>
            <p:extLst>
              <p:ext uri="{D42A27DB-BD31-4B8C-83A1-F6EECF244321}">
                <p14:modId xmlns:p14="http://schemas.microsoft.com/office/powerpoint/2010/main" val="3567270699"/>
              </p:ext>
            </p:extLst>
          </p:nvPr>
        </p:nvGraphicFramePr>
        <p:xfrm>
          <a:off x="8180388" y="326872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4" name="Tabel 33">
            <a:extLst>
              <a:ext uri="{FF2B5EF4-FFF2-40B4-BE49-F238E27FC236}">
                <a16:creationId xmlns:a16="http://schemas.microsoft.com/office/drawing/2014/main" id="{492B7B50-A50C-0EC1-1656-8CC1A101CF4A}"/>
              </a:ext>
            </a:extLst>
          </p:cNvPr>
          <p:cNvGraphicFramePr>
            <a:graphicFrameLocks noGrp="1"/>
          </p:cNvGraphicFramePr>
          <p:nvPr>
            <p:extLst>
              <p:ext uri="{D42A27DB-BD31-4B8C-83A1-F6EECF244321}">
                <p14:modId xmlns:p14="http://schemas.microsoft.com/office/powerpoint/2010/main" val="1658275599"/>
              </p:ext>
            </p:extLst>
          </p:nvPr>
        </p:nvGraphicFramePr>
        <p:xfrm>
          <a:off x="9864308" y="208937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5" name="Tabel 34">
            <a:extLst>
              <a:ext uri="{FF2B5EF4-FFF2-40B4-BE49-F238E27FC236}">
                <a16:creationId xmlns:a16="http://schemas.microsoft.com/office/drawing/2014/main" id="{8F1DD17E-1DB4-CDB0-8EF9-4C8C536F3D11}"/>
              </a:ext>
            </a:extLst>
          </p:cNvPr>
          <p:cNvGraphicFramePr>
            <a:graphicFrameLocks noGrp="1"/>
          </p:cNvGraphicFramePr>
          <p:nvPr>
            <p:extLst>
              <p:ext uri="{D42A27DB-BD31-4B8C-83A1-F6EECF244321}">
                <p14:modId xmlns:p14="http://schemas.microsoft.com/office/powerpoint/2010/main" val="3784949457"/>
              </p:ext>
            </p:extLst>
          </p:nvPr>
        </p:nvGraphicFramePr>
        <p:xfrm>
          <a:off x="9864308" y="326670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6" name="Tekstfelt 35">
            <a:extLst>
              <a:ext uri="{FF2B5EF4-FFF2-40B4-BE49-F238E27FC236}">
                <a16:creationId xmlns:a16="http://schemas.microsoft.com/office/drawing/2014/main" id="{F64328EF-91A2-881E-CA2C-0392C946F532}"/>
              </a:ext>
            </a:extLst>
          </p:cNvPr>
          <p:cNvSpPr txBox="1"/>
          <p:nvPr/>
        </p:nvSpPr>
        <p:spPr>
          <a:xfrm>
            <a:off x="8084993" y="4444042"/>
            <a:ext cx="3423249" cy="2131988"/>
          </a:xfrm>
          <a:prstGeom prst="rect">
            <a:avLst/>
          </a:prstGeom>
        </p:spPr>
        <p:txBody>
          <a:bodyPr vert="horz" lIns="91440" tIns="45720" rIns="91440" bIns="45720" rtlCol="0">
            <a:noAutofit/>
          </a:bodyPr>
          <a:lstStyle/>
          <a:p>
            <a:r>
              <a:rPr lang="da-DK" sz="2200" dirty="0"/>
              <a:t>Der er ikke flere </a:t>
            </a:r>
            <a:r>
              <a:rPr lang="da-DK" sz="2200" dirty="0" err="1"/>
              <a:t>omflytninger</a:t>
            </a:r>
            <a:r>
              <a:rPr lang="da-DK" sz="2200" dirty="0"/>
              <a:t> at tage af, så der foretages en ombytning mellem S1 og S2 – husk fra den oprindelige opstilling.</a:t>
            </a:r>
          </a:p>
          <a:p>
            <a:r>
              <a:rPr lang="da-DK" sz="2200" dirty="0"/>
              <a:t>Denne løsning er perfekt.</a:t>
            </a:r>
          </a:p>
        </p:txBody>
      </p:sp>
    </p:spTree>
    <p:extLst>
      <p:ext uri="{BB962C8B-B14F-4D97-AF65-F5344CB8AC3E}">
        <p14:creationId xmlns:p14="http://schemas.microsoft.com/office/powerpoint/2010/main" val="2984947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Tabel 19">
            <a:extLst>
              <a:ext uri="{FF2B5EF4-FFF2-40B4-BE49-F238E27FC236}">
                <a16:creationId xmlns:a16="http://schemas.microsoft.com/office/drawing/2014/main" id="{3E3C2F59-DB31-8F1A-946C-CD44D76F6CAB}"/>
              </a:ext>
            </a:extLst>
          </p:cNvPr>
          <p:cNvGraphicFramePr>
            <a:graphicFrameLocks noGrp="1"/>
          </p:cNvGraphicFramePr>
          <p:nvPr>
            <p:extLst>
              <p:ext uri="{D42A27DB-BD31-4B8C-83A1-F6EECF244321}">
                <p14:modId xmlns:p14="http://schemas.microsoft.com/office/powerpoint/2010/main" val="2645993704"/>
              </p:ext>
            </p:extLst>
          </p:nvPr>
        </p:nvGraphicFramePr>
        <p:xfrm>
          <a:off x="838200" y="311102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B9871CF4-5851-335E-D61F-AA9AE7D7F20B}"/>
              </a:ext>
            </a:extLst>
          </p:cNvPr>
          <p:cNvGraphicFramePr>
            <a:graphicFrameLocks noGrp="1"/>
          </p:cNvGraphicFramePr>
          <p:nvPr>
            <p:extLst>
              <p:ext uri="{D42A27DB-BD31-4B8C-83A1-F6EECF244321}">
                <p14:modId xmlns:p14="http://schemas.microsoft.com/office/powerpoint/2010/main" val="1685598264"/>
              </p:ext>
            </p:extLst>
          </p:nvPr>
        </p:nvGraphicFramePr>
        <p:xfrm>
          <a:off x="838200" y="431063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AB39BE94-2301-D91A-AD2E-3FA930ACED19}"/>
              </a:ext>
            </a:extLst>
          </p:cNvPr>
          <p:cNvGraphicFramePr>
            <a:graphicFrameLocks noGrp="1"/>
          </p:cNvGraphicFramePr>
          <p:nvPr>
            <p:extLst>
              <p:ext uri="{D42A27DB-BD31-4B8C-83A1-F6EECF244321}">
                <p14:modId xmlns:p14="http://schemas.microsoft.com/office/powerpoint/2010/main" val="326773632"/>
              </p:ext>
            </p:extLst>
          </p:nvPr>
        </p:nvGraphicFramePr>
        <p:xfrm>
          <a:off x="2522260" y="311102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48443FD1-AFCE-BFDF-48B0-8089EBC12E6C}"/>
              </a:ext>
            </a:extLst>
          </p:cNvPr>
          <p:cNvGraphicFramePr>
            <a:graphicFrameLocks noGrp="1"/>
          </p:cNvGraphicFramePr>
          <p:nvPr>
            <p:extLst>
              <p:ext uri="{D42A27DB-BD31-4B8C-83A1-F6EECF244321}">
                <p14:modId xmlns:p14="http://schemas.microsoft.com/office/powerpoint/2010/main" val="4154907746"/>
              </p:ext>
            </p:extLst>
          </p:nvPr>
        </p:nvGraphicFramePr>
        <p:xfrm>
          <a:off x="2522260" y="430983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3" name="Tekstfelt 12">
            <a:extLst>
              <a:ext uri="{FF2B5EF4-FFF2-40B4-BE49-F238E27FC236}">
                <a16:creationId xmlns:a16="http://schemas.microsoft.com/office/drawing/2014/main" id="{EE309FAF-63F0-4B38-E598-85B9D037BB11}"/>
              </a:ext>
            </a:extLst>
          </p:cNvPr>
          <p:cNvSpPr txBox="1"/>
          <p:nvPr/>
        </p:nvSpPr>
        <p:spPr>
          <a:xfrm>
            <a:off x="769189" y="1874555"/>
            <a:ext cx="3423249" cy="1128381"/>
          </a:xfrm>
          <a:prstGeom prst="rect">
            <a:avLst/>
          </a:prstGeom>
        </p:spPr>
        <p:txBody>
          <a:bodyPr vert="horz" lIns="91440" tIns="45720" rIns="91440" bIns="45720" rtlCol="0">
            <a:noAutofit/>
          </a:bodyPr>
          <a:lstStyle/>
          <a:p>
            <a:r>
              <a:rPr lang="da-DK" sz="2200" dirty="0"/>
              <a:t>Også i 1 point gruppen er der 4 spillere. De stilles op som:</a:t>
            </a:r>
          </a:p>
        </p:txBody>
      </p:sp>
      <p:sp>
        <p:nvSpPr>
          <p:cNvPr id="15" name="Tekstfelt 14">
            <a:extLst>
              <a:ext uri="{FF2B5EF4-FFF2-40B4-BE49-F238E27FC236}">
                <a16:creationId xmlns:a16="http://schemas.microsoft.com/office/drawing/2014/main" id="{DAA56069-5AF9-08F2-815B-0E6652C583CD}"/>
              </a:ext>
            </a:extLst>
          </p:cNvPr>
          <p:cNvSpPr txBox="1"/>
          <p:nvPr/>
        </p:nvSpPr>
        <p:spPr>
          <a:xfrm>
            <a:off x="769188" y="5447649"/>
            <a:ext cx="3423249" cy="1128381"/>
          </a:xfrm>
          <a:prstGeom prst="rect">
            <a:avLst/>
          </a:prstGeom>
        </p:spPr>
        <p:txBody>
          <a:bodyPr vert="horz" lIns="91440" tIns="45720" rIns="91440" bIns="45720" rtlCol="0">
            <a:noAutofit/>
          </a:bodyPr>
          <a:lstStyle/>
          <a:p>
            <a:r>
              <a:rPr lang="da-DK" sz="2200" dirty="0"/>
              <a:t>Det går heller ikke, 7 og 14 har mødt hinanden før.</a:t>
            </a:r>
          </a:p>
          <a:p>
            <a:r>
              <a:rPr lang="da-DK" sz="2200" dirty="0"/>
              <a:t>Vi prøver at bytte 10 og 14.</a:t>
            </a:r>
          </a:p>
        </p:txBody>
      </p:sp>
      <p:sp>
        <p:nvSpPr>
          <p:cNvPr id="24" name="Tekstfelt 23">
            <a:extLst>
              <a:ext uri="{FF2B5EF4-FFF2-40B4-BE49-F238E27FC236}">
                <a16:creationId xmlns:a16="http://schemas.microsoft.com/office/drawing/2014/main" id="{A6630236-015B-17F5-FDAD-E42362E323F1}"/>
              </a:ext>
            </a:extLst>
          </p:cNvPr>
          <p:cNvSpPr txBox="1"/>
          <p:nvPr/>
        </p:nvSpPr>
        <p:spPr>
          <a:xfrm>
            <a:off x="4414954" y="5410417"/>
            <a:ext cx="3423249" cy="1128381"/>
          </a:xfrm>
          <a:prstGeom prst="rect">
            <a:avLst/>
          </a:prstGeom>
        </p:spPr>
        <p:txBody>
          <a:bodyPr vert="horz" lIns="91440" tIns="45720" rIns="91440" bIns="45720" rtlCol="0">
            <a:noAutofit/>
          </a:bodyPr>
          <a:lstStyle/>
          <a:p>
            <a:r>
              <a:rPr lang="da-DK" sz="2200" dirty="0"/>
              <a:t>Er ok, da der er tre hvide præferencer og en sort, kan der ikke opnås bedre. </a:t>
            </a:r>
          </a:p>
        </p:txBody>
      </p:sp>
      <p:graphicFrame>
        <p:nvGraphicFramePr>
          <p:cNvPr id="26" name="Tabel 25">
            <a:extLst>
              <a:ext uri="{FF2B5EF4-FFF2-40B4-BE49-F238E27FC236}">
                <a16:creationId xmlns:a16="http://schemas.microsoft.com/office/drawing/2014/main" id="{03E717F7-FCB0-8A45-DB2F-AD4DB1BCCC4E}"/>
              </a:ext>
            </a:extLst>
          </p:cNvPr>
          <p:cNvGraphicFramePr>
            <a:graphicFrameLocks noGrp="1"/>
          </p:cNvGraphicFramePr>
          <p:nvPr>
            <p:extLst>
              <p:ext uri="{D42A27DB-BD31-4B8C-83A1-F6EECF244321}">
                <p14:modId xmlns:p14="http://schemas.microsoft.com/office/powerpoint/2010/main" val="3240070993"/>
              </p:ext>
            </p:extLst>
          </p:nvPr>
        </p:nvGraphicFramePr>
        <p:xfrm>
          <a:off x="4546478" y="312503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1" name="Tabel 30">
            <a:extLst>
              <a:ext uri="{FF2B5EF4-FFF2-40B4-BE49-F238E27FC236}">
                <a16:creationId xmlns:a16="http://schemas.microsoft.com/office/drawing/2014/main" id="{01D448ED-4EA1-394B-CD60-84C8D7CABA4C}"/>
              </a:ext>
            </a:extLst>
          </p:cNvPr>
          <p:cNvGraphicFramePr>
            <a:graphicFrameLocks noGrp="1"/>
          </p:cNvGraphicFramePr>
          <p:nvPr>
            <p:extLst>
              <p:ext uri="{D42A27DB-BD31-4B8C-83A1-F6EECF244321}">
                <p14:modId xmlns:p14="http://schemas.microsoft.com/office/powerpoint/2010/main" val="2550036461"/>
              </p:ext>
            </p:extLst>
          </p:nvPr>
        </p:nvGraphicFramePr>
        <p:xfrm>
          <a:off x="4546478" y="430983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2" name="Tabel 31">
            <a:extLst>
              <a:ext uri="{FF2B5EF4-FFF2-40B4-BE49-F238E27FC236}">
                <a16:creationId xmlns:a16="http://schemas.microsoft.com/office/drawing/2014/main" id="{9E61239A-D20D-0A8F-6C5C-AFF38D51248C}"/>
              </a:ext>
            </a:extLst>
          </p:cNvPr>
          <p:cNvGraphicFramePr>
            <a:graphicFrameLocks noGrp="1"/>
          </p:cNvGraphicFramePr>
          <p:nvPr>
            <p:extLst>
              <p:ext uri="{D42A27DB-BD31-4B8C-83A1-F6EECF244321}">
                <p14:modId xmlns:p14="http://schemas.microsoft.com/office/powerpoint/2010/main" val="193023944"/>
              </p:ext>
            </p:extLst>
          </p:nvPr>
        </p:nvGraphicFramePr>
        <p:xfrm>
          <a:off x="6254481" y="312503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3" name="Tabel 32">
            <a:extLst>
              <a:ext uri="{FF2B5EF4-FFF2-40B4-BE49-F238E27FC236}">
                <a16:creationId xmlns:a16="http://schemas.microsoft.com/office/drawing/2014/main" id="{EACA97F0-33FE-2CCE-31F4-84AA9D37AC5D}"/>
              </a:ext>
            </a:extLst>
          </p:cNvPr>
          <p:cNvGraphicFramePr>
            <a:graphicFrameLocks noGrp="1"/>
          </p:cNvGraphicFramePr>
          <p:nvPr>
            <p:extLst>
              <p:ext uri="{D42A27DB-BD31-4B8C-83A1-F6EECF244321}">
                <p14:modId xmlns:p14="http://schemas.microsoft.com/office/powerpoint/2010/main" val="3400080036"/>
              </p:ext>
            </p:extLst>
          </p:nvPr>
        </p:nvGraphicFramePr>
        <p:xfrm>
          <a:off x="6254481" y="430983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Tree>
    <p:extLst>
      <p:ext uri="{BB962C8B-B14F-4D97-AF65-F5344CB8AC3E}">
        <p14:creationId xmlns:p14="http://schemas.microsoft.com/office/powerpoint/2010/main" val="2318277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776892651"/>
              </p:ext>
            </p:extLst>
          </p:nvPr>
        </p:nvGraphicFramePr>
        <p:xfrm>
          <a:off x="845870" y="430983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3674458950"/>
              </p:ext>
            </p:extLst>
          </p:nvPr>
        </p:nvGraphicFramePr>
        <p:xfrm>
          <a:off x="838200" y="311062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96376981"/>
              </p:ext>
            </p:extLst>
          </p:nvPr>
        </p:nvGraphicFramePr>
        <p:xfrm>
          <a:off x="2546203" y="430286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3608123577"/>
              </p:ext>
            </p:extLst>
          </p:nvPr>
        </p:nvGraphicFramePr>
        <p:xfrm>
          <a:off x="2546203" y="311143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3" name="Tekstfelt 12">
            <a:extLst>
              <a:ext uri="{FF2B5EF4-FFF2-40B4-BE49-F238E27FC236}">
                <a16:creationId xmlns:a16="http://schemas.microsoft.com/office/drawing/2014/main" id="{56AF7C22-F752-893B-006B-D31DC7F61305}"/>
              </a:ext>
            </a:extLst>
          </p:cNvPr>
          <p:cNvSpPr txBox="1"/>
          <p:nvPr/>
        </p:nvSpPr>
        <p:spPr>
          <a:xfrm>
            <a:off x="769189" y="1874555"/>
            <a:ext cx="3423249" cy="1128381"/>
          </a:xfrm>
          <a:prstGeom prst="rect">
            <a:avLst/>
          </a:prstGeom>
        </p:spPr>
        <p:txBody>
          <a:bodyPr vert="horz" lIns="91440" tIns="45720" rIns="91440" bIns="45720" rtlCol="0">
            <a:noAutofit/>
          </a:bodyPr>
          <a:lstStyle/>
          <a:p>
            <a:r>
              <a:rPr lang="da-DK" sz="2200" dirty="0"/>
              <a:t>Igen en gruppe med 4 spillere.</a:t>
            </a:r>
          </a:p>
        </p:txBody>
      </p:sp>
      <p:sp>
        <p:nvSpPr>
          <p:cNvPr id="15" name="Tekstfelt 14">
            <a:extLst>
              <a:ext uri="{FF2B5EF4-FFF2-40B4-BE49-F238E27FC236}">
                <a16:creationId xmlns:a16="http://schemas.microsoft.com/office/drawing/2014/main" id="{3EA3314C-E024-5977-DC15-7E732C8520F4}"/>
              </a:ext>
            </a:extLst>
          </p:cNvPr>
          <p:cNvSpPr txBox="1"/>
          <p:nvPr/>
        </p:nvSpPr>
        <p:spPr>
          <a:xfrm>
            <a:off x="769188" y="5447649"/>
            <a:ext cx="3423249" cy="1128381"/>
          </a:xfrm>
          <a:prstGeom prst="rect">
            <a:avLst/>
          </a:prstGeom>
        </p:spPr>
        <p:txBody>
          <a:bodyPr vert="horz" lIns="91440" tIns="45720" rIns="91440" bIns="45720" rtlCol="0">
            <a:noAutofit/>
          </a:bodyPr>
          <a:lstStyle/>
          <a:p>
            <a:r>
              <a:rPr lang="da-DK" sz="2200" dirty="0"/>
              <a:t>Passer umiddelbart. Alle farvepræferencer kan ikke opfyldes, så den er ok.</a:t>
            </a:r>
          </a:p>
        </p:txBody>
      </p:sp>
    </p:spTree>
    <p:extLst>
      <p:ext uri="{BB962C8B-B14F-4D97-AF65-F5344CB8AC3E}">
        <p14:creationId xmlns:p14="http://schemas.microsoft.com/office/powerpoint/2010/main" val="251527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fontScale="90000"/>
          </a:bodyPr>
          <a:lstStyle/>
          <a:p>
            <a:r>
              <a:rPr lang="da-DK" sz="4600" dirty="0"/>
              <a:t>Rundelægningseksempel, 6 runder, 14 deltagere</a:t>
            </a:r>
            <a:r>
              <a:rPr lang="da-DK"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kstfelt 24">
            <a:extLst>
              <a:ext uri="{FF2B5EF4-FFF2-40B4-BE49-F238E27FC236}">
                <a16:creationId xmlns:a16="http://schemas.microsoft.com/office/drawing/2014/main" id="{FF1AF1D4-CF84-4337-BF70-41C71BF6B720}"/>
              </a:ext>
            </a:extLst>
          </p:cNvPr>
          <p:cNvSpPr txBox="1"/>
          <p:nvPr/>
        </p:nvSpPr>
        <p:spPr>
          <a:xfrm>
            <a:off x="838200" y="1775563"/>
            <a:ext cx="10515600" cy="4717312"/>
          </a:xfrm>
          <a:prstGeom prst="rect">
            <a:avLst/>
          </a:prstGeom>
        </p:spPr>
        <p:txBody>
          <a:bodyPr vert="horz" lIns="91440" tIns="45720" rIns="91440" bIns="45720" rtlCol="0">
            <a:noAutofit/>
          </a:bodyPr>
          <a:lstStyle/>
          <a:p>
            <a:r>
              <a:rPr lang="da-DK" sz="2200" dirty="0"/>
              <a:t>Eksemplet er hentet fra </a:t>
            </a:r>
            <a:r>
              <a:rPr lang="da-DK" sz="2200" dirty="0" err="1">
                <a:hlinkClick r:id="rId3"/>
              </a:rPr>
              <a:t>Arbiters</a:t>
            </a:r>
            <a:r>
              <a:rPr lang="da-DK" sz="2200" dirty="0">
                <a:hlinkClick r:id="rId3"/>
              </a:rPr>
              <a:t>’ Manual 2018</a:t>
            </a:r>
            <a:r>
              <a:rPr lang="da-DK" sz="2200" dirty="0"/>
              <a:t>. Det er udarbejdet af Mario Held, medlem af Fides ”Systems of </a:t>
            </a:r>
            <a:r>
              <a:rPr lang="da-DK" sz="2200" dirty="0" err="1"/>
              <a:t>Pairings</a:t>
            </a:r>
            <a:r>
              <a:rPr lang="da-DK" sz="2200" dirty="0"/>
              <a:t> and Program </a:t>
            </a:r>
            <a:r>
              <a:rPr lang="da-DK" sz="2200" dirty="0" err="1"/>
              <a:t>Commission</a:t>
            </a:r>
            <a:r>
              <a:rPr lang="da-DK" sz="2200" dirty="0"/>
              <a:t>”.</a:t>
            </a:r>
          </a:p>
          <a:p>
            <a:endParaRPr lang="da-DK" sz="2200" dirty="0"/>
          </a:p>
          <a:p>
            <a:r>
              <a:rPr lang="da-DK" sz="2200" dirty="0"/>
              <a:t>Artiklen i </a:t>
            </a:r>
            <a:r>
              <a:rPr lang="da-DK" sz="2200" dirty="0" err="1"/>
              <a:t>Arbiters</a:t>
            </a:r>
            <a:r>
              <a:rPr lang="da-DK" sz="2200" dirty="0"/>
              <a:t>’ Manual indeholder udover eksemplet også en kommenteret udgave af Fides </a:t>
            </a:r>
            <a:r>
              <a:rPr lang="da-DK" sz="2200" dirty="0" err="1"/>
              <a:t>swiss</a:t>
            </a:r>
            <a:r>
              <a:rPr lang="da-DK" sz="2200" dirty="0"/>
              <a:t> regler; denne giver gode og detaljerede informationer om reglerne. Disse kommentarer er ikke medtaget i nærværende dokument.</a:t>
            </a:r>
          </a:p>
          <a:p>
            <a:endParaRPr lang="da-DK" sz="2200" dirty="0"/>
          </a:p>
          <a:p>
            <a:r>
              <a:rPr lang="da-DK" sz="2200" dirty="0"/>
              <a:t>Selve rundelægningseksemplet er i </a:t>
            </a:r>
            <a:r>
              <a:rPr lang="da-DK" sz="2200" dirty="0" err="1"/>
              <a:t>Arbiters</a:t>
            </a:r>
            <a:r>
              <a:rPr lang="da-DK" sz="2200" dirty="0"/>
              <a:t>’ Manual også forsynet med mange og detaljerede kommentarer og henvisninger; disse er heller ikke medtaget  i nærværende dokument. I stedet er beskrivelsen af rundelægningen forsøgt gjort mere instruktiv med grafik og animation.</a:t>
            </a:r>
          </a:p>
          <a:p>
            <a:endParaRPr lang="da-DK" sz="2200" dirty="0"/>
          </a:p>
          <a:p>
            <a:r>
              <a:rPr lang="da-DK" sz="2200" dirty="0"/>
              <a:t>Artiklen og eksemplet er udgået af de nyere udgaver af </a:t>
            </a:r>
            <a:r>
              <a:rPr lang="da-DK" sz="2200" dirty="0" err="1"/>
              <a:t>Arbiters</a:t>
            </a:r>
            <a:r>
              <a:rPr lang="da-DK" sz="2200" dirty="0"/>
              <a:t>’ Manual.</a:t>
            </a:r>
          </a:p>
          <a:p>
            <a:endParaRPr lang="en-US" sz="2200" dirty="0">
              <a:highlight>
                <a:srgbClr val="FFFF00"/>
              </a:highlight>
            </a:endParaRPr>
          </a:p>
        </p:txBody>
      </p:sp>
      <p:sp>
        <p:nvSpPr>
          <p:cNvPr id="4" name="Tekstfelt 3">
            <a:extLst>
              <a:ext uri="{FF2B5EF4-FFF2-40B4-BE49-F238E27FC236}">
                <a16:creationId xmlns:a16="http://schemas.microsoft.com/office/drawing/2014/main" id="{FB634751-EC5E-409D-804F-D5B629BB9F9C}"/>
              </a:ext>
            </a:extLst>
          </p:cNvPr>
          <p:cNvSpPr txBox="1"/>
          <p:nvPr/>
        </p:nvSpPr>
        <p:spPr>
          <a:xfrm>
            <a:off x="836676" y="2876868"/>
            <a:ext cx="10515600" cy="854773"/>
          </a:xfrm>
          <a:prstGeom prst="rect">
            <a:avLst/>
          </a:prstGeom>
        </p:spPr>
        <p:txBody>
          <a:bodyPr vert="horz" lIns="91440" tIns="45720" rIns="91440" bIns="45720" rtlCol="0">
            <a:noAutofit/>
          </a:bodyPr>
          <a:lstStyle/>
          <a:p>
            <a:endParaRPr lang="en-US" sz="2200" dirty="0">
              <a:solidFill>
                <a:srgbClr val="FF0000"/>
              </a:solidFill>
              <a:highlight>
                <a:srgbClr val="FFFF00"/>
              </a:highlight>
            </a:endParaRPr>
          </a:p>
        </p:txBody>
      </p:sp>
    </p:spTree>
    <p:extLst>
      <p:ext uri="{BB962C8B-B14F-4D97-AF65-F5344CB8AC3E}">
        <p14:creationId xmlns:p14="http://schemas.microsoft.com/office/powerpoint/2010/main" val="1525122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3264548131"/>
              </p:ext>
            </p:extLst>
          </p:nvPr>
        </p:nvGraphicFramePr>
        <p:xfrm>
          <a:off x="8246629" y="348742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2834330953"/>
              </p:ext>
            </p:extLst>
          </p:nvPr>
        </p:nvGraphicFramePr>
        <p:xfrm>
          <a:off x="8238959" y="228821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1507335577"/>
              </p:ext>
            </p:extLst>
          </p:nvPr>
        </p:nvGraphicFramePr>
        <p:xfrm>
          <a:off x="9946962" y="348045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1174687862"/>
              </p:ext>
            </p:extLst>
          </p:nvPr>
        </p:nvGraphicFramePr>
        <p:xfrm>
          <a:off x="9946962" y="228902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1F968B3D-8958-BCED-2EB2-B6935D4C0E7F}"/>
              </a:ext>
            </a:extLst>
          </p:cNvPr>
          <p:cNvGraphicFramePr>
            <a:graphicFrameLocks noGrp="1"/>
          </p:cNvGraphicFramePr>
          <p:nvPr>
            <p:extLst>
              <p:ext uri="{D42A27DB-BD31-4B8C-83A1-F6EECF244321}">
                <p14:modId xmlns:p14="http://schemas.microsoft.com/office/powerpoint/2010/main" val="1106647708"/>
              </p:ext>
            </p:extLst>
          </p:nvPr>
        </p:nvGraphicFramePr>
        <p:xfrm>
          <a:off x="4548002" y="230262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9532068E-48AA-F6D7-0152-CA72CC240FF7}"/>
              </a:ext>
            </a:extLst>
          </p:cNvPr>
          <p:cNvGraphicFramePr>
            <a:graphicFrameLocks noGrp="1"/>
          </p:cNvGraphicFramePr>
          <p:nvPr>
            <p:extLst>
              <p:ext uri="{D42A27DB-BD31-4B8C-83A1-F6EECF244321}">
                <p14:modId xmlns:p14="http://schemas.microsoft.com/office/powerpoint/2010/main" val="2560128598"/>
              </p:ext>
            </p:extLst>
          </p:nvPr>
        </p:nvGraphicFramePr>
        <p:xfrm>
          <a:off x="4548002" y="348742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8A6751F-485A-7083-CB25-38BCF329C2C1}"/>
              </a:ext>
            </a:extLst>
          </p:cNvPr>
          <p:cNvGraphicFramePr>
            <a:graphicFrameLocks noGrp="1"/>
          </p:cNvGraphicFramePr>
          <p:nvPr>
            <p:extLst>
              <p:ext uri="{D42A27DB-BD31-4B8C-83A1-F6EECF244321}">
                <p14:modId xmlns:p14="http://schemas.microsoft.com/office/powerpoint/2010/main" val="2131001853"/>
              </p:ext>
            </p:extLst>
          </p:nvPr>
        </p:nvGraphicFramePr>
        <p:xfrm>
          <a:off x="6256005" y="230262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BC3AB79C-FBB6-95D2-3776-F6D8487BB3F2}"/>
              </a:ext>
            </a:extLst>
          </p:cNvPr>
          <p:cNvGraphicFramePr>
            <a:graphicFrameLocks noGrp="1"/>
          </p:cNvGraphicFramePr>
          <p:nvPr>
            <p:extLst>
              <p:ext uri="{D42A27DB-BD31-4B8C-83A1-F6EECF244321}">
                <p14:modId xmlns:p14="http://schemas.microsoft.com/office/powerpoint/2010/main" val="3344530878"/>
              </p:ext>
            </p:extLst>
          </p:nvPr>
        </p:nvGraphicFramePr>
        <p:xfrm>
          <a:off x="6256005" y="348742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075724C-2C1B-E556-4D99-BF17DF04299D}"/>
              </a:ext>
            </a:extLst>
          </p:cNvPr>
          <p:cNvGraphicFramePr>
            <a:graphicFrameLocks noGrp="1"/>
          </p:cNvGraphicFramePr>
          <p:nvPr>
            <p:extLst>
              <p:ext uri="{D42A27DB-BD31-4B8C-83A1-F6EECF244321}">
                <p14:modId xmlns:p14="http://schemas.microsoft.com/office/powerpoint/2010/main" val="3271177466"/>
              </p:ext>
            </p:extLst>
          </p:nvPr>
        </p:nvGraphicFramePr>
        <p:xfrm>
          <a:off x="857045" y="375061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D65D4091-0BCF-ED85-A363-0AE74353E107}"/>
              </a:ext>
            </a:extLst>
          </p:cNvPr>
          <p:cNvGraphicFramePr>
            <a:graphicFrameLocks noGrp="1"/>
          </p:cNvGraphicFramePr>
          <p:nvPr>
            <p:extLst>
              <p:ext uri="{D42A27DB-BD31-4B8C-83A1-F6EECF244321}">
                <p14:modId xmlns:p14="http://schemas.microsoft.com/office/powerpoint/2010/main" val="2147978532"/>
              </p:ext>
            </p:extLst>
          </p:nvPr>
        </p:nvGraphicFramePr>
        <p:xfrm>
          <a:off x="857045" y="492995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E353CFB1-0518-D0BA-3F9B-04E844592100}"/>
              </a:ext>
            </a:extLst>
          </p:cNvPr>
          <p:cNvGraphicFramePr>
            <a:graphicFrameLocks noGrp="1"/>
          </p:cNvGraphicFramePr>
          <p:nvPr>
            <p:extLst>
              <p:ext uri="{D42A27DB-BD31-4B8C-83A1-F6EECF244321}">
                <p14:modId xmlns:p14="http://schemas.microsoft.com/office/powerpoint/2010/main" val="562577814"/>
              </p:ext>
            </p:extLst>
          </p:nvPr>
        </p:nvGraphicFramePr>
        <p:xfrm>
          <a:off x="2540965" y="3750612"/>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C9AAF71E-9C3E-101F-3653-8B71623E01CA}"/>
              </a:ext>
            </a:extLst>
          </p:cNvPr>
          <p:cNvGraphicFramePr>
            <a:graphicFrameLocks noGrp="1"/>
          </p:cNvGraphicFramePr>
          <p:nvPr>
            <p:extLst>
              <p:ext uri="{D42A27DB-BD31-4B8C-83A1-F6EECF244321}">
                <p14:modId xmlns:p14="http://schemas.microsoft.com/office/powerpoint/2010/main" val="1453689325"/>
              </p:ext>
            </p:extLst>
          </p:nvPr>
        </p:nvGraphicFramePr>
        <p:xfrm>
          <a:off x="2540965" y="492794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203C721A-1936-CA45-913E-6C0834256CBC}"/>
              </a:ext>
            </a:extLst>
          </p:cNvPr>
          <p:cNvGraphicFramePr>
            <a:graphicFrameLocks noGrp="1"/>
          </p:cNvGraphicFramePr>
          <p:nvPr>
            <p:extLst>
              <p:ext uri="{D42A27DB-BD31-4B8C-83A1-F6EECF244321}">
                <p14:modId xmlns:p14="http://schemas.microsoft.com/office/powerpoint/2010/main" val="2184534485"/>
              </p:ext>
            </p:extLst>
          </p:nvPr>
        </p:nvGraphicFramePr>
        <p:xfrm>
          <a:off x="840733" y="229348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8" name="Tabel 17">
            <a:extLst>
              <a:ext uri="{FF2B5EF4-FFF2-40B4-BE49-F238E27FC236}">
                <a16:creationId xmlns:a16="http://schemas.microsoft.com/office/drawing/2014/main" id="{96238041-7CF8-5DFB-3D5D-8BEDE2EAE2B0}"/>
              </a:ext>
            </a:extLst>
          </p:cNvPr>
          <p:cNvGraphicFramePr>
            <a:graphicFrameLocks noGrp="1"/>
          </p:cNvGraphicFramePr>
          <p:nvPr>
            <p:extLst>
              <p:ext uri="{D42A27DB-BD31-4B8C-83A1-F6EECF244321}">
                <p14:modId xmlns:p14="http://schemas.microsoft.com/office/powerpoint/2010/main" val="4016528421"/>
              </p:ext>
            </p:extLst>
          </p:nvPr>
        </p:nvGraphicFramePr>
        <p:xfrm>
          <a:off x="2617775" y="229348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9" name="Tekstfelt 18">
            <a:extLst>
              <a:ext uri="{FF2B5EF4-FFF2-40B4-BE49-F238E27FC236}">
                <a16:creationId xmlns:a16="http://schemas.microsoft.com/office/drawing/2014/main" id="{EA8CC81B-B716-6271-C771-C49EF51C0662}"/>
              </a:ext>
            </a:extLst>
          </p:cNvPr>
          <p:cNvSpPr txBox="1"/>
          <p:nvPr/>
        </p:nvSpPr>
        <p:spPr>
          <a:xfrm>
            <a:off x="857045" y="1789742"/>
            <a:ext cx="10768350" cy="476543"/>
          </a:xfrm>
          <a:prstGeom prst="rect">
            <a:avLst/>
          </a:prstGeom>
        </p:spPr>
        <p:txBody>
          <a:bodyPr vert="horz" lIns="91440" tIns="45720" rIns="91440" bIns="45720" rtlCol="0">
            <a:noAutofit/>
          </a:bodyPr>
          <a:lstStyle/>
          <a:p>
            <a:r>
              <a:rPr lang="da-DK" sz="2200" dirty="0"/>
              <a:t>Der sættes modstandernumre, farver og flyderstatus på.</a:t>
            </a:r>
          </a:p>
        </p:txBody>
      </p:sp>
      <p:sp>
        <p:nvSpPr>
          <p:cNvPr id="20" name="Tekstfelt 19">
            <a:extLst>
              <a:ext uri="{FF2B5EF4-FFF2-40B4-BE49-F238E27FC236}">
                <a16:creationId xmlns:a16="http://schemas.microsoft.com/office/drawing/2014/main" id="{B5024D99-868F-01E7-8A45-4BB4C2286C32}"/>
              </a:ext>
            </a:extLst>
          </p:cNvPr>
          <p:cNvSpPr txBox="1"/>
          <p:nvPr/>
        </p:nvSpPr>
        <p:spPr>
          <a:xfrm>
            <a:off x="4410452" y="4704084"/>
            <a:ext cx="7214943" cy="1788791"/>
          </a:xfrm>
          <a:prstGeom prst="rect">
            <a:avLst/>
          </a:prstGeom>
        </p:spPr>
        <p:txBody>
          <a:bodyPr vert="horz" lIns="91440" tIns="45720" rIns="91440" bIns="45720" rtlCol="0">
            <a:noAutofit/>
          </a:bodyPr>
          <a:lstStyle/>
          <a:p>
            <a:r>
              <a:rPr lang="da-DK" sz="2200" dirty="0"/>
              <a:t>Spiller 5 har absolut præference for sort, så den skal opfyldes.</a:t>
            </a:r>
          </a:p>
          <a:p>
            <a:r>
              <a:rPr lang="da-DK" sz="2200" dirty="0"/>
              <a:t>Spiller 14 har stærk præference for hvid, så den opfyldes (spiller 1’s præference er svag).</a:t>
            </a:r>
          </a:p>
          <a:p>
            <a:r>
              <a:rPr lang="da-DK" sz="2200" dirty="0"/>
              <a:t>Spiller 9 og 13 har helt samme farvehistorik, så den højst rangerende spiller får opfyldt sin præference.</a:t>
            </a:r>
          </a:p>
        </p:txBody>
      </p:sp>
    </p:spTree>
    <p:extLst>
      <p:ext uri="{BB962C8B-B14F-4D97-AF65-F5344CB8AC3E}">
        <p14:creationId xmlns:p14="http://schemas.microsoft.com/office/powerpoint/2010/main" val="2146681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3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3978349771"/>
              </p:ext>
            </p:extLst>
          </p:nvPr>
        </p:nvGraphicFramePr>
        <p:xfrm>
          <a:off x="8246629" y="540832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1743016080"/>
              </p:ext>
            </p:extLst>
          </p:nvPr>
        </p:nvGraphicFramePr>
        <p:xfrm>
          <a:off x="8238959" y="420911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3462214736"/>
              </p:ext>
            </p:extLst>
          </p:nvPr>
        </p:nvGraphicFramePr>
        <p:xfrm>
          <a:off x="9946962" y="54013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251216325"/>
              </p:ext>
            </p:extLst>
          </p:nvPr>
        </p:nvGraphicFramePr>
        <p:xfrm>
          <a:off x="9946962" y="420992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1F968B3D-8958-BCED-2EB2-B6935D4C0E7F}"/>
              </a:ext>
            </a:extLst>
          </p:cNvPr>
          <p:cNvGraphicFramePr>
            <a:graphicFrameLocks noGrp="1"/>
          </p:cNvGraphicFramePr>
          <p:nvPr>
            <p:extLst>
              <p:ext uri="{D42A27DB-BD31-4B8C-83A1-F6EECF244321}">
                <p14:modId xmlns:p14="http://schemas.microsoft.com/office/powerpoint/2010/main" val="50456128"/>
              </p:ext>
            </p:extLst>
          </p:nvPr>
        </p:nvGraphicFramePr>
        <p:xfrm>
          <a:off x="8238959" y="183288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9532068E-48AA-F6D7-0152-CA72CC240FF7}"/>
              </a:ext>
            </a:extLst>
          </p:cNvPr>
          <p:cNvGraphicFramePr>
            <a:graphicFrameLocks noGrp="1"/>
          </p:cNvGraphicFramePr>
          <p:nvPr>
            <p:extLst>
              <p:ext uri="{D42A27DB-BD31-4B8C-83A1-F6EECF244321}">
                <p14:modId xmlns:p14="http://schemas.microsoft.com/office/powerpoint/2010/main" val="2897960823"/>
              </p:ext>
            </p:extLst>
          </p:nvPr>
        </p:nvGraphicFramePr>
        <p:xfrm>
          <a:off x="8238959" y="301768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8A6751F-485A-7083-CB25-38BCF329C2C1}"/>
              </a:ext>
            </a:extLst>
          </p:cNvPr>
          <p:cNvGraphicFramePr>
            <a:graphicFrameLocks noGrp="1"/>
          </p:cNvGraphicFramePr>
          <p:nvPr>
            <p:extLst>
              <p:ext uri="{D42A27DB-BD31-4B8C-83A1-F6EECF244321}">
                <p14:modId xmlns:p14="http://schemas.microsoft.com/office/powerpoint/2010/main" val="1764894471"/>
              </p:ext>
            </p:extLst>
          </p:nvPr>
        </p:nvGraphicFramePr>
        <p:xfrm>
          <a:off x="9946962" y="18328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BC3AB79C-FBB6-95D2-3776-F6D8487BB3F2}"/>
              </a:ext>
            </a:extLst>
          </p:cNvPr>
          <p:cNvGraphicFramePr>
            <a:graphicFrameLocks noGrp="1"/>
          </p:cNvGraphicFramePr>
          <p:nvPr>
            <p:extLst>
              <p:ext uri="{D42A27DB-BD31-4B8C-83A1-F6EECF244321}">
                <p14:modId xmlns:p14="http://schemas.microsoft.com/office/powerpoint/2010/main" val="1728065468"/>
              </p:ext>
            </p:extLst>
          </p:nvPr>
        </p:nvGraphicFramePr>
        <p:xfrm>
          <a:off x="9946962" y="301768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075724C-2C1B-E556-4D99-BF17DF04299D}"/>
              </a:ext>
            </a:extLst>
          </p:cNvPr>
          <p:cNvGraphicFramePr>
            <a:graphicFrameLocks noGrp="1"/>
          </p:cNvGraphicFramePr>
          <p:nvPr>
            <p:extLst>
              <p:ext uri="{D42A27DB-BD31-4B8C-83A1-F6EECF244321}">
                <p14:modId xmlns:p14="http://schemas.microsoft.com/office/powerpoint/2010/main" val="2294774722"/>
              </p:ext>
            </p:extLst>
          </p:nvPr>
        </p:nvGraphicFramePr>
        <p:xfrm>
          <a:off x="4889327" y="301764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D65D4091-0BCF-ED85-A363-0AE74353E107}"/>
              </a:ext>
            </a:extLst>
          </p:cNvPr>
          <p:cNvGraphicFramePr>
            <a:graphicFrameLocks noGrp="1"/>
          </p:cNvGraphicFramePr>
          <p:nvPr>
            <p:extLst>
              <p:ext uri="{D42A27DB-BD31-4B8C-83A1-F6EECF244321}">
                <p14:modId xmlns:p14="http://schemas.microsoft.com/office/powerpoint/2010/main" val="363586057"/>
              </p:ext>
            </p:extLst>
          </p:nvPr>
        </p:nvGraphicFramePr>
        <p:xfrm>
          <a:off x="4889327" y="419698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E353CFB1-0518-D0BA-3F9B-04E844592100}"/>
              </a:ext>
            </a:extLst>
          </p:cNvPr>
          <p:cNvGraphicFramePr>
            <a:graphicFrameLocks noGrp="1"/>
          </p:cNvGraphicFramePr>
          <p:nvPr>
            <p:extLst>
              <p:ext uri="{D42A27DB-BD31-4B8C-83A1-F6EECF244321}">
                <p14:modId xmlns:p14="http://schemas.microsoft.com/office/powerpoint/2010/main" val="2602692063"/>
              </p:ext>
            </p:extLst>
          </p:nvPr>
        </p:nvGraphicFramePr>
        <p:xfrm>
          <a:off x="6573247" y="301764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C9AAF71E-9C3E-101F-3653-8B71623E01CA}"/>
              </a:ext>
            </a:extLst>
          </p:cNvPr>
          <p:cNvGraphicFramePr>
            <a:graphicFrameLocks noGrp="1"/>
          </p:cNvGraphicFramePr>
          <p:nvPr>
            <p:extLst>
              <p:ext uri="{D42A27DB-BD31-4B8C-83A1-F6EECF244321}">
                <p14:modId xmlns:p14="http://schemas.microsoft.com/office/powerpoint/2010/main" val="640562518"/>
              </p:ext>
            </p:extLst>
          </p:nvPr>
        </p:nvGraphicFramePr>
        <p:xfrm>
          <a:off x="6573247" y="419497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203C721A-1936-CA45-913E-6C0834256CBC}"/>
              </a:ext>
            </a:extLst>
          </p:cNvPr>
          <p:cNvGraphicFramePr>
            <a:graphicFrameLocks noGrp="1"/>
          </p:cNvGraphicFramePr>
          <p:nvPr>
            <p:extLst>
              <p:ext uri="{D42A27DB-BD31-4B8C-83A1-F6EECF244321}">
                <p14:modId xmlns:p14="http://schemas.microsoft.com/office/powerpoint/2010/main" val="1332701568"/>
              </p:ext>
            </p:extLst>
          </p:nvPr>
        </p:nvGraphicFramePr>
        <p:xfrm>
          <a:off x="4889327" y="18328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8" name="Tabel 17">
            <a:extLst>
              <a:ext uri="{FF2B5EF4-FFF2-40B4-BE49-F238E27FC236}">
                <a16:creationId xmlns:a16="http://schemas.microsoft.com/office/drawing/2014/main" id="{96238041-7CF8-5DFB-3D5D-8BEDE2EAE2B0}"/>
              </a:ext>
            </a:extLst>
          </p:cNvPr>
          <p:cNvGraphicFramePr>
            <a:graphicFrameLocks noGrp="1"/>
          </p:cNvGraphicFramePr>
          <p:nvPr>
            <p:extLst>
              <p:ext uri="{D42A27DB-BD31-4B8C-83A1-F6EECF244321}">
                <p14:modId xmlns:p14="http://schemas.microsoft.com/office/powerpoint/2010/main" val="30398064"/>
              </p:ext>
            </p:extLst>
          </p:nvPr>
        </p:nvGraphicFramePr>
        <p:xfrm>
          <a:off x="6573247" y="18328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3" name="Tekstfelt 12">
            <a:extLst>
              <a:ext uri="{FF2B5EF4-FFF2-40B4-BE49-F238E27FC236}">
                <a16:creationId xmlns:a16="http://schemas.microsoft.com/office/drawing/2014/main" id="{07E568D9-7B2E-A536-B110-E25948C6119E}"/>
              </a:ext>
            </a:extLst>
          </p:cNvPr>
          <p:cNvSpPr txBox="1"/>
          <p:nvPr/>
        </p:nvSpPr>
        <p:spPr>
          <a:xfrm>
            <a:off x="857045" y="1789741"/>
            <a:ext cx="3611438" cy="3082113"/>
          </a:xfrm>
          <a:prstGeom prst="rect">
            <a:avLst/>
          </a:prstGeom>
        </p:spPr>
        <p:txBody>
          <a:bodyPr vert="horz" lIns="91440" tIns="45720" rIns="91440" bIns="45720" rtlCol="0">
            <a:noAutofit/>
          </a:bodyPr>
          <a:lstStyle/>
          <a:p>
            <a:r>
              <a:rPr lang="da-DK" sz="2200" dirty="0"/>
              <a:t>Resultaterne kommer ind:</a:t>
            </a:r>
          </a:p>
          <a:p>
            <a:endParaRPr lang="da-DK" sz="2200" dirty="0"/>
          </a:p>
          <a:p>
            <a:r>
              <a:rPr lang="da-DK" sz="2200" dirty="0"/>
              <a:t>2. Bruno – 5. </a:t>
            </a:r>
            <a:r>
              <a:rPr lang="da-DK" sz="2200" dirty="0" err="1"/>
              <a:t>Eloise</a:t>
            </a:r>
            <a:r>
              <a:rPr lang="da-DK" sz="2200" dirty="0"/>
              <a:t>	½-½</a:t>
            </a:r>
          </a:p>
          <a:p>
            <a:r>
              <a:rPr lang="da-DK" sz="2200" dirty="0"/>
              <a:t>3. Carla - 4. David 	½-½</a:t>
            </a:r>
          </a:p>
          <a:p>
            <a:r>
              <a:rPr lang="da-DK" sz="2200" dirty="0"/>
              <a:t>11. Nancy - 6. Finn  	- - +</a:t>
            </a:r>
          </a:p>
          <a:p>
            <a:r>
              <a:rPr lang="da-DK" sz="2200" dirty="0"/>
              <a:t>14. Robert  - 1. Alice 	0-1</a:t>
            </a:r>
          </a:p>
          <a:p>
            <a:r>
              <a:rPr lang="da-DK" sz="2200" dirty="0"/>
              <a:t>7. Giorgia - 10. Mark  	1-0</a:t>
            </a:r>
          </a:p>
          <a:p>
            <a:r>
              <a:rPr lang="da-DK" sz="2200" dirty="0"/>
              <a:t>12. Oscar - 8. Kevin 	½-½</a:t>
            </a:r>
          </a:p>
          <a:p>
            <a:r>
              <a:rPr lang="da-DK" sz="2200" dirty="0"/>
              <a:t>9. Louise - 13. Patricia 	1-0</a:t>
            </a:r>
          </a:p>
          <a:p>
            <a:r>
              <a:rPr lang="da-DK" sz="2200" dirty="0"/>
              <a:t>	</a:t>
            </a:r>
          </a:p>
        </p:txBody>
      </p:sp>
      <p:sp>
        <p:nvSpPr>
          <p:cNvPr id="15" name="Tekstfelt 14">
            <a:extLst>
              <a:ext uri="{FF2B5EF4-FFF2-40B4-BE49-F238E27FC236}">
                <a16:creationId xmlns:a16="http://schemas.microsoft.com/office/drawing/2014/main" id="{3733CA0C-6890-1217-1B4D-8640052ACD10}"/>
              </a:ext>
            </a:extLst>
          </p:cNvPr>
          <p:cNvSpPr txBox="1"/>
          <p:nvPr/>
        </p:nvSpPr>
        <p:spPr>
          <a:xfrm>
            <a:off x="215660" y="5481479"/>
            <a:ext cx="7863294" cy="1254717"/>
          </a:xfrm>
          <a:prstGeom prst="rect">
            <a:avLst/>
          </a:prstGeom>
        </p:spPr>
        <p:txBody>
          <a:bodyPr vert="horz" lIns="91440" tIns="45720" rIns="91440" bIns="45720" rtlCol="0">
            <a:noAutofit/>
          </a:bodyPr>
          <a:lstStyle/>
          <a:p>
            <a:r>
              <a:rPr lang="da-DK" sz="2200" dirty="0"/>
              <a:t>Spiller 11, Nancy nåede ikke frem til tiden. Finn får et point.</a:t>
            </a:r>
          </a:p>
          <a:p>
            <a:r>
              <a:rPr lang="da-DK" sz="2200" dirty="0"/>
              <a:t>Begge spilleres farve regnes ikke med i farvehistorikken (gul </a:t>
            </a:r>
            <a:r>
              <a:rPr lang="da-DK" sz="2200" dirty="0" err="1"/>
              <a:t>marke-ring</a:t>
            </a:r>
            <a:r>
              <a:rPr lang="da-DK" sz="2200" dirty="0"/>
              <a:t>), begge spillere regnes som nedflydere, og de kan parres igen.</a:t>
            </a:r>
          </a:p>
          <a:p>
            <a:r>
              <a:rPr lang="da-DK" sz="2200" dirty="0"/>
              <a:t>	</a:t>
            </a:r>
          </a:p>
        </p:txBody>
      </p:sp>
    </p:spTree>
    <p:extLst>
      <p:ext uri="{BB962C8B-B14F-4D97-AF65-F5344CB8AC3E}">
        <p14:creationId xmlns:p14="http://schemas.microsoft.com/office/powerpoint/2010/main" val="14973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783563466"/>
              </p:ext>
            </p:extLst>
          </p:nvPr>
        </p:nvGraphicFramePr>
        <p:xfrm>
          <a:off x="5983955" y="184887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1504140921"/>
              </p:ext>
            </p:extLst>
          </p:nvPr>
        </p:nvGraphicFramePr>
        <p:xfrm>
          <a:off x="7653657" y="183398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1799047341"/>
              </p:ext>
            </p:extLst>
          </p:nvPr>
        </p:nvGraphicFramePr>
        <p:xfrm>
          <a:off x="9319741" y="18328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2950847311"/>
              </p:ext>
            </p:extLst>
          </p:nvPr>
        </p:nvGraphicFramePr>
        <p:xfrm>
          <a:off x="7671115" y="302681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1F968B3D-8958-BCED-2EB2-B6935D4C0E7F}"/>
              </a:ext>
            </a:extLst>
          </p:cNvPr>
          <p:cNvGraphicFramePr>
            <a:graphicFrameLocks noGrp="1"/>
          </p:cNvGraphicFramePr>
          <p:nvPr>
            <p:extLst>
              <p:ext uri="{D42A27DB-BD31-4B8C-83A1-F6EECF244321}">
                <p14:modId xmlns:p14="http://schemas.microsoft.com/office/powerpoint/2010/main" val="942432010"/>
              </p:ext>
            </p:extLst>
          </p:nvPr>
        </p:nvGraphicFramePr>
        <p:xfrm>
          <a:off x="2651787" y="183288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9532068E-48AA-F6D7-0152-CA72CC240FF7}"/>
              </a:ext>
            </a:extLst>
          </p:cNvPr>
          <p:cNvGraphicFramePr>
            <a:graphicFrameLocks noGrp="1"/>
          </p:cNvGraphicFramePr>
          <p:nvPr>
            <p:extLst>
              <p:ext uri="{D42A27DB-BD31-4B8C-83A1-F6EECF244321}">
                <p14:modId xmlns:p14="http://schemas.microsoft.com/office/powerpoint/2010/main" val="974150684"/>
              </p:ext>
            </p:extLst>
          </p:nvPr>
        </p:nvGraphicFramePr>
        <p:xfrm>
          <a:off x="2651787" y="540966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8A6751F-485A-7083-CB25-38BCF329C2C1}"/>
              </a:ext>
            </a:extLst>
          </p:cNvPr>
          <p:cNvGraphicFramePr>
            <a:graphicFrameLocks noGrp="1"/>
          </p:cNvGraphicFramePr>
          <p:nvPr>
            <p:extLst>
              <p:ext uri="{D42A27DB-BD31-4B8C-83A1-F6EECF244321}">
                <p14:modId xmlns:p14="http://schemas.microsoft.com/office/powerpoint/2010/main" val="626359896"/>
              </p:ext>
            </p:extLst>
          </p:nvPr>
        </p:nvGraphicFramePr>
        <p:xfrm>
          <a:off x="5983955" y="42797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BC3AB79C-FBB6-95D2-3776-F6D8487BB3F2}"/>
              </a:ext>
            </a:extLst>
          </p:cNvPr>
          <p:cNvGraphicFramePr>
            <a:graphicFrameLocks noGrp="1"/>
          </p:cNvGraphicFramePr>
          <p:nvPr>
            <p:extLst>
              <p:ext uri="{D42A27DB-BD31-4B8C-83A1-F6EECF244321}">
                <p14:modId xmlns:p14="http://schemas.microsoft.com/office/powerpoint/2010/main" val="1253663426"/>
              </p:ext>
            </p:extLst>
          </p:nvPr>
        </p:nvGraphicFramePr>
        <p:xfrm>
          <a:off x="5983955" y="305383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075724C-2C1B-E556-4D99-BF17DF04299D}"/>
              </a:ext>
            </a:extLst>
          </p:cNvPr>
          <p:cNvGraphicFramePr>
            <a:graphicFrameLocks noGrp="1"/>
          </p:cNvGraphicFramePr>
          <p:nvPr>
            <p:extLst>
              <p:ext uri="{D42A27DB-BD31-4B8C-83A1-F6EECF244321}">
                <p14:modId xmlns:p14="http://schemas.microsoft.com/office/powerpoint/2010/main" val="3512340036"/>
              </p:ext>
            </p:extLst>
          </p:nvPr>
        </p:nvGraphicFramePr>
        <p:xfrm>
          <a:off x="2651787" y="29977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D65D4091-0BCF-ED85-A363-0AE74353E107}"/>
              </a:ext>
            </a:extLst>
          </p:cNvPr>
          <p:cNvGraphicFramePr>
            <a:graphicFrameLocks noGrp="1"/>
          </p:cNvGraphicFramePr>
          <p:nvPr>
            <p:extLst>
              <p:ext uri="{D42A27DB-BD31-4B8C-83A1-F6EECF244321}">
                <p14:modId xmlns:p14="http://schemas.microsoft.com/office/powerpoint/2010/main" val="1258787812"/>
              </p:ext>
            </p:extLst>
          </p:nvPr>
        </p:nvGraphicFramePr>
        <p:xfrm>
          <a:off x="964627" y="418888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E353CFB1-0518-D0BA-3F9B-04E844592100}"/>
              </a:ext>
            </a:extLst>
          </p:cNvPr>
          <p:cNvGraphicFramePr>
            <a:graphicFrameLocks noGrp="1"/>
          </p:cNvGraphicFramePr>
          <p:nvPr>
            <p:extLst>
              <p:ext uri="{D42A27DB-BD31-4B8C-83A1-F6EECF244321}">
                <p14:modId xmlns:p14="http://schemas.microsoft.com/office/powerpoint/2010/main" val="1562222291"/>
              </p:ext>
            </p:extLst>
          </p:nvPr>
        </p:nvGraphicFramePr>
        <p:xfrm>
          <a:off x="2651787" y="418888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C9AAF71E-9C3E-101F-3653-8B71623E01CA}"/>
              </a:ext>
            </a:extLst>
          </p:cNvPr>
          <p:cNvGraphicFramePr>
            <a:graphicFrameLocks noGrp="1"/>
          </p:cNvGraphicFramePr>
          <p:nvPr>
            <p:extLst>
              <p:ext uri="{D42A27DB-BD31-4B8C-83A1-F6EECF244321}">
                <p14:modId xmlns:p14="http://schemas.microsoft.com/office/powerpoint/2010/main" val="1686690863"/>
              </p:ext>
            </p:extLst>
          </p:nvPr>
        </p:nvGraphicFramePr>
        <p:xfrm>
          <a:off x="4317871" y="184577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203C721A-1936-CA45-913E-6C0834256CBC}"/>
              </a:ext>
            </a:extLst>
          </p:cNvPr>
          <p:cNvGraphicFramePr>
            <a:graphicFrameLocks noGrp="1"/>
          </p:cNvGraphicFramePr>
          <p:nvPr>
            <p:extLst>
              <p:ext uri="{D42A27DB-BD31-4B8C-83A1-F6EECF244321}">
                <p14:modId xmlns:p14="http://schemas.microsoft.com/office/powerpoint/2010/main" val="1253711215"/>
              </p:ext>
            </p:extLst>
          </p:nvPr>
        </p:nvGraphicFramePr>
        <p:xfrm>
          <a:off x="964627" y="18328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8" name="Tabel 17">
            <a:extLst>
              <a:ext uri="{FF2B5EF4-FFF2-40B4-BE49-F238E27FC236}">
                <a16:creationId xmlns:a16="http://schemas.microsoft.com/office/drawing/2014/main" id="{96238041-7CF8-5DFB-3D5D-8BEDE2EAE2B0}"/>
              </a:ext>
            </a:extLst>
          </p:cNvPr>
          <p:cNvGraphicFramePr>
            <a:graphicFrameLocks noGrp="1"/>
          </p:cNvGraphicFramePr>
          <p:nvPr>
            <p:extLst>
              <p:ext uri="{D42A27DB-BD31-4B8C-83A1-F6EECF244321}">
                <p14:modId xmlns:p14="http://schemas.microsoft.com/office/powerpoint/2010/main" val="1364673927"/>
              </p:ext>
            </p:extLst>
          </p:nvPr>
        </p:nvGraphicFramePr>
        <p:xfrm>
          <a:off x="964627" y="29977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5" name="Tekstfelt 14">
            <a:extLst>
              <a:ext uri="{FF2B5EF4-FFF2-40B4-BE49-F238E27FC236}">
                <a16:creationId xmlns:a16="http://schemas.microsoft.com/office/drawing/2014/main" id="{3733CA0C-6890-1217-1B4D-8640052ACD10}"/>
              </a:ext>
            </a:extLst>
          </p:cNvPr>
          <p:cNvSpPr txBox="1"/>
          <p:nvPr/>
        </p:nvSpPr>
        <p:spPr>
          <a:xfrm>
            <a:off x="4779193" y="5955426"/>
            <a:ext cx="2072379" cy="417955"/>
          </a:xfrm>
          <a:prstGeom prst="rect">
            <a:avLst/>
          </a:prstGeom>
        </p:spPr>
        <p:txBody>
          <a:bodyPr vert="horz" lIns="91440" tIns="45720" rIns="91440" bIns="45720" rtlCol="0">
            <a:noAutofit/>
          </a:bodyPr>
          <a:lstStyle/>
          <a:p>
            <a:r>
              <a:rPr lang="da-DK" sz="2200" dirty="0"/>
              <a:t>Pointgrupperne</a:t>
            </a:r>
          </a:p>
          <a:p>
            <a:r>
              <a:rPr lang="da-DK" sz="2200" dirty="0"/>
              <a:t>	</a:t>
            </a:r>
          </a:p>
        </p:txBody>
      </p:sp>
    </p:spTree>
    <p:extLst>
      <p:ext uri="{BB962C8B-B14F-4D97-AF65-F5344CB8AC3E}">
        <p14:creationId xmlns:p14="http://schemas.microsoft.com/office/powerpoint/2010/main" val="1573631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el 11">
            <a:extLst>
              <a:ext uri="{FF2B5EF4-FFF2-40B4-BE49-F238E27FC236}">
                <a16:creationId xmlns:a16="http://schemas.microsoft.com/office/drawing/2014/main" id="{D65D4091-0BCF-ED85-A363-0AE74353E107}"/>
              </a:ext>
            </a:extLst>
          </p:cNvPr>
          <p:cNvGraphicFramePr>
            <a:graphicFrameLocks noGrp="1"/>
          </p:cNvGraphicFramePr>
          <p:nvPr>
            <p:extLst>
              <p:ext uri="{D42A27DB-BD31-4B8C-83A1-F6EECF244321}">
                <p14:modId xmlns:p14="http://schemas.microsoft.com/office/powerpoint/2010/main" val="428772123"/>
              </p:ext>
            </p:extLst>
          </p:nvPr>
        </p:nvGraphicFramePr>
        <p:xfrm>
          <a:off x="2576826" y="364509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203C721A-1936-CA45-913E-6C0834256CBC}"/>
              </a:ext>
            </a:extLst>
          </p:cNvPr>
          <p:cNvGraphicFramePr>
            <a:graphicFrameLocks noGrp="1"/>
          </p:cNvGraphicFramePr>
          <p:nvPr>
            <p:extLst>
              <p:ext uri="{D42A27DB-BD31-4B8C-83A1-F6EECF244321}">
                <p14:modId xmlns:p14="http://schemas.microsoft.com/office/powerpoint/2010/main" val="3901599060"/>
              </p:ext>
            </p:extLst>
          </p:nvPr>
        </p:nvGraphicFramePr>
        <p:xfrm>
          <a:off x="838200" y="245398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8" name="Tabel 17">
            <a:extLst>
              <a:ext uri="{FF2B5EF4-FFF2-40B4-BE49-F238E27FC236}">
                <a16:creationId xmlns:a16="http://schemas.microsoft.com/office/drawing/2014/main" id="{96238041-7CF8-5DFB-3D5D-8BEDE2EAE2B0}"/>
              </a:ext>
            </a:extLst>
          </p:cNvPr>
          <p:cNvGraphicFramePr>
            <a:graphicFrameLocks noGrp="1"/>
          </p:cNvGraphicFramePr>
          <p:nvPr>
            <p:extLst>
              <p:ext uri="{D42A27DB-BD31-4B8C-83A1-F6EECF244321}">
                <p14:modId xmlns:p14="http://schemas.microsoft.com/office/powerpoint/2010/main" val="1903577291"/>
              </p:ext>
            </p:extLst>
          </p:nvPr>
        </p:nvGraphicFramePr>
        <p:xfrm>
          <a:off x="2576826" y="245398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5" name="Tekstfelt 14">
            <a:extLst>
              <a:ext uri="{FF2B5EF4-FFF2-40B4-BE49-F238E27FC236}">
                <a16:creationId xmlns:a16="http://schemas.microsoft.com/office/drawing/2014/main" id="{3733CA0C-6890-1217-1B4D-8640052ACD10}"/>
              </a:ext>
            </a:extLst>
          </p:cNvPr>
          <p:cNvSpPr txBox="1"/>
          <p:nvPr/>
        </p:nvSpPr>
        <p:spPr>
          <a:xfrm>
            <a:off x="776536" y="1846835"/>
            <a:ext cx="3348288" cy="417955"/>
          </a:xfrm>
          <a:prstGeom prst="rect">
            <a:avLst/>
          </a:prstGeom>
        </p:spPr>
        <p:txBody>
          <a:bodyPr vert="horz" lIns="91440" tIns="45720" rIns="91440" bIns="45720" rtlCol="0">
            <a:noAutofit/>
          </a:bodyPr>
          <a:lstStyle/>
          <a:p>
            <a:r>
              <a:rPr lang="da-DK" sz="2200" dirty="0"/>
              <a:t>2,5 point gruppen</a:t>
            </a:r>
          </a:p>
          <a:p>
            <a:r>
              <a:rPr lang="da-DK" sz="2200" dirty="0"/>
              <a:t>	</a:t>
            </a:r>
          </a:p>
        </p:txBody>
      </p:sp>
      <p:sp>
        <p:nvSpPr>
          <p:cNvPr id="13" name="Tekstfelt 12">
            <a:extLst>
              <a:ext uri="{FF2B5EF4-FFF2-40B4-BE49-F238E27FC236}">
                <a16:creationId xmlns:a16="http://schemas.microsoft.com/office/drawing/2014/main" id="{90C16ECA-FD88-BCBD-58B0-08553E2C3638}"/>
              </a:ext>
            </a:extLst>
          </p:cNvPr>
          <p:cNvSpPr txBox="1"/>
          <p:nvPr/>
        </p:nvSpPr>
        <p:spPr>
          <a:xfrm>
            <a:off x="773217" y="4992775"/>
            <a:ext cx="3348288" cy="725503"/>
          </a:xfrm>
          <a:prstGeom prst="rect">
            <a:avLst/>
          </a:prstGeom>
        </p:spPr>
        <p:txBody>
          <a:bodyPr vert="horz" lIns="91440" tIns="45720" rIns="91440" bIns="45720" rtlCol="0">
            <a:noAutofit/>
          </a:bodyPr>
          <a:lstStyle/>
          <a:p>
            <a:r>
              <a:rPr lang="da-DK" sz="2200" dirty="0"/>
              <a:t>Den første løsning dur jo ikke.</a:t>
            </a:r>
          </a:p>
          <a:p>
            <a:r>
              <a:rPr lang="da-DK" sz="2200" dirty="0"/>
              <a:t>	</a:t>
            </a:r>
          </a:p>
        </p:txBody>
      </p:sp>
      <p:graphicFrame>
        <p:nvGraphicFramePr>
          <p:cNvPr id="19" name="Tabel 18">
            <a:extLst>
              <a:ext uri="{FF2B5EF4-FFF2-40B4-BE49-F238E27FC236}">
                <a16:creationId xmlns:a16="http://schemas.microsoft.com/office/drawing/2014/main" id="{3B21C4BB-29E2-C042-03B2-A14C918043BF}"/>
              </a:ext>
            </a:extLst>
          </p:cNvPr>
          <p:cNvGraphicFramePr>
            <a:graphicFrameLocks noGrp="1"/>
          </p:cNvGraphicFramePr>
          <p:nvPr>
            <p:extLst>
              <p:ext uri="{D42A27DB-BD31-4B8C-83A1-F6EECF244321}">
                <p14:modId xmlns:p14="http://schemas.microsoft.com/office/powerpoint/2010/main" val="1578946749"/>
              </p:ext>
            </p:extLst>
          </p:nvPr>
        </p:nvGraphicFramePr>
        <p:xfrm>
          <a:off x="4950124" y="248107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3E11DC28-CFF4-6DF2-5FDD-1E47B56CD6BC}"/>
              </a:ext>
            </a:extLst>
          </p:cNvPr>
          <p:cNvGraphicFramePr>
            <a:graphicFrameLocks noGrp="1"/>
          </p:cNvGraphicFramePr>
          <p:nvPr>
            <p:extLst>
              <p:ext uri="{D42A27DB-BD31-4B8C-83A1-F6EECF244321}">
                <p14:modId xmlns:p14="http://schemas.microsoft.com/office/powerpoint/2010/main" val="1449990481"/>
              </p:ext>
            </p:extLst>
          </p:nvPr>
        </p:nvGraphicFramePr>
        <p:xfrm>
          <a:off x="6608890" y="248107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3889CF7B-100C-0D86-C31D-34B302588442}"/>
              </a:ext>
            </a:extLst>
          </p:cNvPr>
          <p:cNvGraphicFramePr>
            <a:graphicFrameLocks noGrp="1"/>
          </p:cNvGraphicFramePr>
          <p:nvPr>
            <p:extLst>
              <p:ext uri="{D42A27DB-BD31-4B8C-83A1-F6EECF244321}">
                <p14:modId xmlns:p14="http://schemas.microsoft.com/office/powerpoint/2010/main" val="1631412612"/>
              </p:ext>
            </p:extLst>
          </p:nvPr>
        </p:nvGraphicFramePr>
        <p:xfrm>
          <a:off x="6608890" y="37260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3" name="Tekstfelt 22">
            <a:extLst>
              <a:ext uri="{FF2B5EF4-FFF2-40B4-BE49-F238E27FC236}">
                <a16:creationId xmlns:a16="http://schemas.microsoft.com/office/drawing/2014/main" id="{CD5DBAC4-0D0F-B39C-6467-59E8CB35D60E}"/>
              </a:ext>
            </a:extLst>
          </p:cNvPr>
          <p:cNvSpPr txBox="1"/>
          <p:nvPr/>
        </p:nvSpPr>
        <p:spPr>
          <a:xfrm>
            <a:off x="4806940" y="4992775"/>
            <a:ext cx="3348288" cy="725503"/>
          </a:xfrm>
          <a:prstGeom prst="rect">
            <a:avLst/>
          </a:prstGeom>
        </p:spPr>
        <p:txBody>
          <a:bodyPr vert="horz" lIns="91440" tIns="45720" rIns="91440" bIns="45720" rtlCol="0">
            <a:noAutofit/>
          </a:bodyPr>
          <a:lstStyle/>
          <a:p>
            <a:r>
              <a:rPr lang="da-DK" sz="2200" dirty="0"/>
              <a:t>Men denne, hvor spiller 5 flyder ned ser ok ud.</a:t>
            </a:r>
          </a:p>
        </p:txBody>
      </p:sp>
    </p:spTree>
    <p:extLst>
      <p:ext uri="{BB962C8B-B14F-4D97-AF65-F5344CB8AC3E}">
        <p14:creationId xmlns:p14="http://schemas.microsoft.com/office/powerpoint/2010/main" val="4098757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el 2">
            <a:extLst>
              <a:ext uri="{FF2B5EF4-FFF2-40B4-BE49-F238E27FC236}">
                <a16:creationId xmlns:a16="http://schemas.microsoft.com/office/drawing/2014/main" id="{1F968B3D-8958-BCED-2EB2-B6935D4C0E7F}"/>
              </a:ext>
            </a:extLst>
          </p:cNvPr>
          <p:cNvGraphicFramePr>
            <a:graphicFrameLocks noGrp="1"/>
          </p:cNvGraphicFramePr>
          <p:nvPr>
            <p:extLst>
              <p:ext uri="{D42A27DB-BD31-4B8C-83A1-F6EECF244321}">
                <p14:modId xmlns:p14="http://schemas.microsoft.com/office/powerpoint/2010/main" val="1675352803"/>
              </p:ext>
            </p:extLst>
          </p:nvPr>
        </p:nvGraphicFramePr>
        <p:xfrm>
          <a:off x="2651787" y="183288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9532068E-48AA-F6D7-0152-CA72CC240FF7}"/>
              </a:ext>
            </a:extLst>
          </p:cNvPr>
          <p:cNvGraphicFramePr>
            <a:graphicFrameLocks noGrp="1"/>
          </p:cNvGraphicFramePr>
          <p:nvPr>
            <p:extLst>
              <p:ext uri="{D42A27DB-BD31-4B8C-83A1-F6EECF244321}">
                <p14:modId xmlns:p14="http://schemas.microsoft.com/office/powerpoint/2010/main" val="1567195180"/>
              </p:ext>
            </p:extLst>
          </p:nvPr>
        </p:nvGraphicFramePr>
        <p:xfrm>
          <a:off x="2651787" y="540966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6075724C-2C1B-E556-4D99-BF17DF04299D}"/>
              </a:ext>
            </a:extLst>
          </p:cNvPr>
          <p:cNvGraphicFramePr>
            <a:graphicFrameLocks noGrp="1"/>
          </p:cNvGraphicFramePr>
          <p:nvPr>
            <p:extLst>
              <p:ext uri="{D42A27DB-BD31-4B8C-83A1-F6EECF244321}">
                <p14:modId xmlns:p14="http://schemas.microsoft.com/office/powerpoint/2010/main" val="2897187791"/>
              </p:ext>
            </p:extLst>
          </p:nvPr>
        </p:nvGraphicFramePr>
        <p:xfrm>
          <a:off x="2651787" y="29977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E353CFB1-0518-D0BA-3F9B-04E844592100}"/>
              </a:ext>
            </a:extLst>
          </p:cNvPr>
          <p:cNvGraphicFramePr>
            <a:graphicFrameLocks noGrp="1"/>
          </p:cNvGraphicFramePr>
          <p:nvPr>
            <p:extLst>
              <p:ext uri="{D42A27DB-BD31-4B8C-83A1-F6EECF244321}">
                <p14:modId xmlns:p14="http://schemas.microsoft.com/office/powerpoint/2010/main" val="755761471"/>
              </p:ext>
            </p:extLst>
          </p:nvPr>
        </p:nvGraphicFramePr>
        <p:xfrm>
          <a:off x="2651787" y="418888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8" name="Tabel 17">
            <a:extLst>
              <a:ext uri="{FF2B5EF4-FFF2-40B4-BE49-F238E27FC236}">
                <a16:creationId xmlns:a16="http://schemas.microsoft.com/office/drawing/2014/main" id="{96238041-7CF8-5DFB-3D5D-8BEDE2EAE2B0}"/>
              </a:ext>
            </a:extLst>
          </p:cNvPr>
          <p:cNvGraphicFramePr>
            <a:graphicFrameLocks noGrp="1"/>
          </p:cNvGraphicFramePr>
          <p:nvPr>
            <p:extLst>
              <p:ext uri="{D42A27DB-BD31-4B8C-83A1-F6EECF244321}">
                <p14:modId xmlns:p14="http://schemas.microsoft.com/office/powerpoint/2010/main" val="4213387928"/>
              </p:ext>
            </p:extLst>
          </p:nvPr>
        </p:nvGraphicFramePr>
        <p:xfrm>
          <a:off x="956001" y="185454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5" name="Tekstfelt 14">
            <a:extLst>
              <a:ext uri="{FF2B5EF4-FFF2-40B4-BE49-F238E27FC236}">
                <a16:creationId xmlns:a16="http://schemas.microsoft.com/office/drawing/2014/main" id="{3733CA0C-6890-1217-1B4D-8640052ACD10}"/>
              </a:ext>
            </a:extLst>
          </p:cNvPr>
          <p:cNvSpPr txBox="1"/>
          <p:nvPr/>
        </p:nvSpPr>
        <p:spPr>
          <a:xfrm>
            <a:off x="956001" y="3210061"/>
            <a:ext cx="1547998" cy="3173485"/>
          </a:xfrm>
          <a:prstGeom prst="rect">
            <a:avLst/>
          </a:prstGeom>
        </p:spPr>
        <p:txBody>
          <a:bodyPr vert="horz" lIns="91440" tIns="45720" rIns="91440" bIns="45720" rtlCol="0">
            <a:noAutofit/>
          </a:bodyPr>
          <a:lstStyle/>
          <a:p>
            <a:r>
              <a:rPr lang="da-DK" sz="2200" dirty="0"/>
              <a:t>Spiller 5 og 1 har mødtes tidligere. Altså må vi prøve en ny version af S2.</a:t>
            </a:r>
          </a:p>
        </p:txBody>
      </p:sp>
      <p:graphicFrame>
        <p:nvGraphicFramePr>
          <p:cNvPr id="13" name="Tabel 12">
            <a:extLst>
              <a:ext uri="{FF2B5EF4-FFF2-40B4-BE49-F238E27FC236}">
                <a16:creationId xmlns:a16="http://schemas.microsoft.com/office/drawing/2014/main" id="{36FB119A-B094-0237-CF9C-7B0C111EF802}"/>
              </a:ext>
            </a:extLst>
          </p:cNvPr>
          <p:cNvGraphicFramePr>
            <a:graphicFrameLocks noGrp="1"/>
          </p:cNvGraphicFramePr>
          <p:nvPr>
            <p:extLst>
              <p:ext uri="{D42A27DB-BD31-4B8C-83A1-F6EECF244321}">
                <p14:modId xmlns:p14="http://schemas.microsoft.com/office/powerpoint/2010/main" val="3390892360"/>
              </p:ext>
            </p:extLst>
          </p:nvPr>
        </p:nvGraphicFramePr>
        <p:xfrm>
          <a:off x="8168883" y="435202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96C82780-8B99-C5A8-EBFB-AC0CF9510C00}"/>
              </a:ext>
            </a:extLst>
          </p:cNvPr>
          <p:cNvGraphicFramePr>
            <a:graphicFrameLocks noGrp="1"/>
          </p:cNvGraphicFramePr>
          <p:nvPr>
            <p:extLst>
              <p:ext uri="{D42A27DB-BD31-4B8C-83A1-F6EECF244321}">
                <p14:modId xmlns:p14="http://schemas.microsoft.com/office/powerpoint/2010/main" val="3400048064"/>
              </p:ext>
            </p:extLst>
          </p:nvPr>
        </p:nvGraphicFramePr>
        <p:xfrm>
          <a:off x="9866193" y="557280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3AFDBE60-4926-9FB3-4209-46EC38CE4073}"/>
              </a:ext>
            </a:extLst>
          </p:cNvPr>
          <p:cNvGraphicFramePr>
            <a:graphicFrameLocks noGrp="1"/>
          </p:cNvGraphicFramePr>
          <p:nvPr>
            <p:extLst>
              <p:ext uri="{D42A27DB-BD31-4B8C-83A1-F6EECF244321}">
                <p14:modId xmlns:p14="http://schemas.microsoft.com/office/powerpoint/2010/main" val="1778948840"/>
              </p:ext>
            </p:extLst>
          </p:nvPr>
        </p:nvGraphicFramePr>
        <p:xfrm>
          <a:off x="6243788" y="185727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49F0FA0A-607E-A477-36F1-BAEF4E742060}"/>
              </a:ext>
            </a:extLst>
          </p:cNvPr>
          <p:cNvGraphicFramePr>
            <a:graphicFrameLocks noGrp="1"/>
          </p:cNvGraphicFramePr>
          <p:nvPr>
            <p:extLst>
              <p:ext uri="{D42A27DB-BD31-4B8C-83A1-F6EECF244321}">
                <p14:modId xmlns:p14="http://schemas.microsoft.com/office/powerpoint/2010/main" val="599077225"/>
              </p:ext>
            </p:extLst>
          </p:nvPr>
        </p:nvGraphicFramePr>
        <p:xfrm>
          <a:off x="9866193" y="185454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2E1AE803-7055-5668-9BC4-ABCDE0AB2F4D}"/>
              </a:ext>
            </a:extLst>
          </p:cNvPr>
          <p:cNvGraphicFramePr>
            <a:graphicFrameLocks noGrp="1"/>
          </p:cNvGraphicFramePr>
          <p:nvPr>
            <p:extLst>
              <p:ext uri="{D42A27DB-BD31-4B8C-83A1-F6EECF244321}">
                <p14:modId xmlns:p14="http://schemas.microsoft.com/office/powerpoint/2010/main" val="321066007"/>
              </p:ext>
            </p:extLst>
          </p:nvPr>
        </p:nvGraphicFramePr>
        <p:xfrm>
          <a:off x="4548002" y="185454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3" name="Tekstfelt 22">
            <a:extLst>
              <a:ext uri="{FF2B5EF4-FFF2-40B4-BE49-F238E27FC236}">
                <a16:creationId xmlns:a16="http://schemas.microsoft.com/office/drawing/2014/main" id="{76C74E7D-C6A0-DBD7-4527-3538F4F83844}"/>
              </a:ext>
            </a:extLst>
          </p:cNvPr>
          <p:cNvSpPr txBox="1"/>
          <p:nvPr/>
        </p:nvSpPr>
        <p:spPr>
          <a:xfrm>
            <a:off x="4447786" y="3040955"/>
            <a:ext cx="3344000" cy="3173484"/>
          </a:xfrm>
          <a:prstGeom prst="rect">
            <a:avLst/>
          </a:prstGeom>
        </p:spPr>
        <p:txBody>
          <a:bodyPr vert="horz" lIns="91440" tIns="45720" rIns="91440" bIns="45720" rtlCol="0">
            <a:noAutofit/>
          </a:bodyPr>
          <a:lstStyle/>
          <a:p>
            <a:r>
              <a:rPr lang="da-DK" sz="2200" dirty="0"/>
              <a:t>Spiller 5 og 3 er ok, men overtræder en farvepræference.</a:t>
            </a:r>
          </a:p>
          <a:p>
            <a:r>
              <a:rPr lang="da-DK" sz="2200" dirty="0"/>
              <a:t>Da der i alt er 3 sorte og 2 hvide præferencer, bør der kunne findes en perfekt parring, så vi prøver med en ny modstander til nedflyderen.</a:t>
            </a:r>
          </a:p>
        </p:txBody>
      </p:sp>
      <p:graphicFrame>
        <p:nvGraphicFramePr>
          <p:cNvPr id="24" name="Tabel 23">
            <a:extLst>
              <a:ext uri="{FF2B5EF4-FFF2-40B4-BE49-F238E27FC236}">
                <a16:creationId xmlns:a16="http://schemas.microsoft.com/office/drawing/2014/main" id="{31D65765-F358-FD5D-B0FD-ED5DCB9F02F3}"/>
              </a:ext>
            </a:extLst>
          </p:cNvPr>
          <p:cNvGraphicFramePr>
            <a:graphicFrameLocks noGrp="1"/>
          </p:cNvGraphicFramePr>
          <p:nvPr>
            <p:extLst>
              <p:ext uri="{D42A27DB-BD31-4B8C-83A1-F6EECF244321}">
                <p14:modId xmlns:p14="http://schemas.microsoft.com/office/powerpoint/2010/main" val="997465856"/>
              </p:ext>
            </p:extLst>
          </p:nvPr>
        </p:nvGraphicFramePr>
        <p:xfrm>
          <a:off x="8168883" y="185454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5" name="Tabel 24">
            <a:extLst>
              <a:ext uri="{FF2B5EF4-FFF2-40B4-BE49-F238E27FC236}">
                <a16:creationId xmlns:a16="http://schemas.microsoft.com/office/drawing/2014/main" id="{DF72ADE9-804A-B6C6-8DD4-CE5BA7178B62}"/>
              </a:ext>
            </a:extLst>
          </p:cNvPr>
          <p:cNvGraphicFramePr>
            <a:graphicFrameLocks noGrp="1"/>
          </p:cNvGraphicFramePr>
          <p:nvPr>
            <p:extLst>
              <p:ext uri="{D42A27DB-BD31-4B8C-83A1-F6EECF244321}">
                <p14:modId xmlns:p14="http://schemas.microsoft.com/office/powerpoint/2010/main" val="226885783"/>
              </p:ext>
            </p:extLst>
          </p:nvPr>
        </p:nvGraphicFramePr>
        <p:xfrm>
          <a:off x="9866193" y="435202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6" name="Tekstfelt 25">
            <a:extLst>
              <a:ext uri="{FF2B5EF4-FFF2-40B4-BE49-F238E27FC236}">
                <a16:creationId xmlns:a16="http://schemas.microsoft.com/office/drawing/2014/main" id="{4947218B-E17D-AB1A-BCEC-AC19E111F0CE}"/>
              </a:ext>
            </a:extLst>
          </p:cNvPr>
          <p:cNvSpPr txBox="1"/>
          <p:nvPr/>
        </p:nvSpPr>
        <p:spPr>
          <a:xfrm>
            <a:off x="8168883" y="3054520"/>
            <a:ext cx="3344000" cy="1073232"/>
          </a:xfrm>
          <a:prstGeom prst="rect">
            <a:avLst/>
          </a:prstGeom>
        </p:spPr>
        <p:txBody>
          <a:bodyPr vert="horz" lIns="91440" tIns="45720" rIns="91440" bIns="45720" rtlCol="0">
            <a:noAutofit/>
          </a:bodyPr>
          <a:lstStyle/>
          <a:p>
            <a:r>
              <a:rPr lang="da-DK" sz="2200" dirty="0"/>
              <a:t>Denne opstilling opfylder alle farvepræferencer. </a:t>
            </a:r>
          </a:p>
          <a:p>
            <a:r>
              <a:rPr lang="da-DK" sz="2200" dirty="0"/>
              <a:t>Spiller 7 flyder ned.</a:t>
            </a:r>
          </a:p>
        </p:txBody>
      </p:sp>
    </p:spTree>
    <p:extLst>
      <p:ext uri="{BB962C8B-B14F-4D97-AF65-F5344CB8AC3E}">
        <p14:creationId xmlns:p14="http://schemas.microsoft.com/office/powerpoint/2010/main" val="525922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el 4">
            <a:extLst>
              <a:ext uri="{FF2B5EF4-FFF2-40B4-BE49-F238E27FC236}">
                <a16:creationId xmlns:a16="http://schemas.microsoft.com/office/drawing/2014/main" id="{9532068E-48AA-F6D7-0152-CA72CC240FF7}"/>
              </a:ext>
            </a:extLst>
          </p:cNvPr>
          <p:cNvGraphicFramePr>
            <a:graphicFrameLocks noGrp="1"/>
          </p:cNvGraphicFramePr>
          <p:nvPr>
            <p:extLst>
              <p:ext uri="{D42A27DB-BD31-4B8C-83A1-F6EECF244321}">
                <p14:modId xmlns:p14="http://schemas.microsoft.com/office/powerpoint/2010/main" val="4117745779"/>
              </p:ext>
            </p:extLst>
          </p:nvPr>
        </p:nvGraphicFramePr>
        <p:xfrm>
          <a:off x="838200" y="189120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C9AAF71E-9C3E-101F-3653-8B71623E01CA}"/>
              </a:ext>
            </a:extLst>
          </p:cNvPr>
          <p:cNvGraphicFramePr>
            <a:graphicFrameLocks noGrp="1"/>
          </p:cNvGraphicFramePr>
          <p:nvPr>
            <p:extLst>
              <p:ext uri="{D42A27DB-BD31-4B8C-83A1-F6EECF244321}">
                <p14:modId xmlns:p14="http://schemas.microsoft.com/office/powerpoint/2010/main" val="3053535870"/>
              </p:ext>
            </p:extLst>
          </p:nvPr>
        </p:nvGraphicFramePr>
        <p:xfrm>
          <a:off x="2504284" y="189120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5" name="Tekstfelt 14">
            <a:extLst>
              <a:ext uri="{FF2B5EF4-FFF2-40B4-BE49-F238E27FC236}">
                <a16:creationId xmlns:a16="http://schemas.microsoft.com/office/drawing/2014/main" id="{3733CA0C-6890-1217-1B4D-8640052ACD10}"/>
              </a:ext>
            </a:extLst>
          </p:cNvPr>
          <p:cNvSpPr txBox="1"/>
          <p:nvPr/>
        </p:nvSpPr>
        <p:spPr>
          <a:xfrm>
            <a:off x="726989" y="3116670"/>
            <a:ext cx="3325293" cy="1091520"/>
          </a:xfrm>
          <a:prstGeom prst="rect">
            <a:avLst/>
          </a:prstGeom>
        </p:spPr>
        <p:txBody>
          <a:bodyPr vert="horz" lIns="91440" tIns="45720" rIns="91440" bIns="45720" rtlCol="0">
            <a:noAutofit/>
          </a:bodyPr>
          <a:lstStyle/>
          <a:p>
            <a:r>
              <a:rPr lang="da-DK" sz="2200" dirty="0"/>
              <a:t>7 mod 11 er ok, begges farvepræferencer kan opfyldes.</a:t>
            </a:r>
          </a:p>
          <a:p>
            <a:r>
              <a:rPr lang="da-DK" sz="2200" dirty="0"/>
              <a:t>	</a:t>
            </a:r>
          </a:p>
        </p:txBody>
      </p:sp>
    </p:spTree>
    <p:extLst>
      <p:ext uri="{BB962C8B-B14F-4D97-AF65-F5344CB8AC3E}">
        <p14:creationId xmlns:p14="http://schemas.microsoft.com/office/powerpoint/2010/main" val="2662809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1009986349"/>
              </p:ext>
            </p:extLst>
          </p:nvPr>
        </p:nvGraphicFramePr>
        <p:xfrm>
          <a:off x="838200" y="189120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2"/>
                    </a:solidFill>
                  </a:tcPr>
                </a:tc>
                <a:tc>
                  <a:txBody>
                    <a:bodyPr/>
                    <a:lstStyle/>
                    <a:p>
                      <a:pPr algn="ctr"/>
                      <a:r>
                        <a:rPr lang="da-DK" sz="1600" dirty="0"/>
                        <a:t>4</a:t>
                      </a:r>
                    </a:p>
                  </a:txBody>
                  <a:tcPr marL="0" marR="0" marT="0" marB="0" anchor="ctr">
                    <a:solidFill>
                      <a:schemeClr val="accent1"/>
                    </a:solidFill>
                  </a:tcPr>
                </a:tc>
                <a:tc>
                  <a:txBody>
                    <a:bodyPr/>
                    <a:lstStyle/>
                    <a:p>
                      <a:pPr algn="ctr"/>
                      <a:r>
                        <a:rPr lang="da-DK" sz="1600" dirty="0"/>
                        <a:t>13</a:t>
                      </a:r>
                    </a:p>
                  </a:txBody>
                  <a:tcPr marL="0" marR="0" marT="0" marB="0" anchor="ctr">
                    <a:solidFill>
                      <a:schemeClr val="bg2"/>
                    </a:solid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tc>
                  <a:txBody>
                    <a:bodyPr/>
                    <a:lstStyle/>
                    <a:p>
                      <a:pPr algn="ctr"/>
                      <a:endParaRPr lang="da-DK" sz="1600" dirty="0"/>
                    </a:p>
                  </a:txBody>
                  <a:tcPr marL="0" marR="0" marT="0" marB="0" anchor="ctr">
                    <a:no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8A6751F-485A-7083-CB25-38BCF329C2C1}"/>
              </a:ext>
            </a:extLst>
          </p:cNvPr>
          <p:cNvGraphicFramePr>
            <a:graphicFrameLocks noGrp="1"/>
          </p:cNvGraphicFramePr>
          <p:nvPr>
            <p:extLst>
              <p:ext uri="{D42A27DB-BD31-4B8C-83A1-F6EECF244321}">
                <p14:modId xmlns:p14="http://schemas.microsoft.com/office/powerpoint/2010/main" val="3694595434"/>
              </p:ext>
            </p:extLst>
          </p:nvPr>
        </p:nvGraphicFramePr>
        <p:xfrm>
          <a:off x="2516136" y="308256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BC3AB79C-FBB6-95D2-3776-F6D8487BB3F2}"/>
              </a:ext>
            </a:extLst>
          </p:cNvPr>
          <p:cNvGraphicFramePr>
            <a:graphicFrameLocks noGrp="1"/>
          </p:cNvGraphicFramePr>
          <p:nvPr>
            <p:extLst>
              <p:ext uri="{D42A27DB-BD31-4B8C-83A1-F6EECF244321}">
                <p14:modId xmlns:p14="http://schemas.microsoft.com/office/powerpoint/2010/main" val="2079665593"/>
              </p:ext>
            </p:extLst>
          </p:nvPr>
        </p:nvGraphicFramePr>
        <p:xfrm>
          <a:off x="2516136" y="189120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30DDA599-FD21-0A81-CCB1-C6C193BA2E1A}"/>
              </a:ext>
            </a:extLst>
          </p:cNvPr>
          <p:cNvSpPr txBox="1"/>
          <p:nvPr/>
        </p:nvSpPr>
        <p:spPr>
          <a:xfrm>
            <a:off x="723551" y="4233728"/>
            <a:ext cx="3325293" cy="1744378"/>
          </a:xfrm>
          <a:prstGeom prst="rect">
            <a:avLst/>
          </a:prstGeom>
        </p:spPr>
        <p:txBody>
          <a:bodyPr vert="horz" lIns="91440" tIns="45720" rIns="91440" bIns="45720" rtlCol="0">
            <a:noAutofit/>
          </a:bodyPr>
          <a:lstStyle/>
          <a:p>
            <a:r>
              <a:rPr lang="da-DK" sz="2200" dirty="0"/>
              <a:t>9 mod 10 ser ok ud, men giver 14 som nedflyder, det var han også for 2 runder siden, så det skal man søge at undgå.</a:t>
            </a:r>
          </a:p>
          <a:p>
            <a:r>
              <a:rPr lang="da-DK" sz="2200" dirty="0"/>
              <a:t>	</a:t>
            </a:r>
          </a:p>
        </p:txBody>
      </p:sp>
      <p:graphicFrame>
        <p:nvGraphicFramePr>
          <p:cNvPr id="11" name="Tabel 10">
            <a:extLst>
              <a:ext uri="{FF2B5EF4-FFF2-40B4-BE49-F238E27FC236}">
                <a16:creationId xmlns:a16="http://schemas.microsoft.com/office/drawing/2014/main" id="{C9EFD9E2-ED37-D488-634D-0FCCE4863B19}"/>
              </a:ext>
            </a:extLst>
          </p:cNvPr>
          <p:cNvGraphicFramePr>
            <a:graphicFrameLocks noGrp="1"/>
          </p:cNvGraphicFramePr>
          <p:nvPr>
            <p:extLst>
              <p:ext uri="{D42A27DB-BD31-4B8C-83A1-F6EECF244321}">
                <p14:modId xmlns:p14="http://schemas.microsoft.com/office/powerpoint/2010/main" val="998704423"/>
              </p:ext>
            </p:extLst>
          </p:nvPr>
        </p:nvGraphicFramePr>
        <p:xfrm>
          <a:off x="853490" y="189120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C304C5BC-3867-7441-B2D5-038B037764AF}"/>
              </a:ext>
            </a:extLst>
          </p:cNvPr>
          <p:cNvGraphicFramePr>
            <a:graphicFrameLocks noGrp="1"/>
          </p:cNvGraphicFramePr>
          <p:nvPr>
            <p:extLst>
              <p:ext uri="{D42A27DB-BD31-4B8C-83A1-F6EECF244321}">
                <p14:modId xmlns:p14="http://schemas.microsoft.com/office/powerpoint/2010/main" val="1466392337"/>
              </p:ext>
            </p:extLst>
          </p:nvPr>
        </p:nvGraphicFramePr>
        <p:xfrm>
          <a:off x="6101849" y="189120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0F632E82-6D1C-346A-4F0F-837A5DEB6781}"/>
              </a:ext>
            </a:extLst>
          </p:cNvPr>
          <p:cNvGraphicFramePr>
            <a:graphicFrameLocks noGrp="1"/>
          </p:cNvGraphicFramePr>
          <p:nvPr>
            <p:extLst>
              <p:ext uri="{D42A27DB-BD31-4B8C-83A1-F6EECF244321}">
                <p14:modId xmlns:p14="http://schemas.microsoft.com/office/powerpoint/2010/main" val="3078631914"/>
              </p:ext>
            </p:extLst>
          </p:nvPr>
        </p:nvGraphicFramePr>
        <p:xfrm>
          <a:off x="6101849" y="308458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AB35ABD4-F35D-BB9B-B257-626C25E43236}"/>
              </a:ext>
            </a:extLst>
          </p:cNvPr>
          <p:cNvGraphicFramePr>
            <a:graphicFrameLocks noGrp="1"/>
          </p:cNvGraphicFramePr>
          <p:nvPr>
            <p:extLst>
              <p:ext uri="{D42A27DB-BD31-4B8C-83A1-F6EECF244321}">
                <p14:modId xmlns:p14="http://schemas.microsoft.com/office/powerpoint/2010/main" val="2653974578"/>
              </p:ext>
            </p:extLst>
          </p:nvPr>
        </p:nvGraphicFramePr>
        <p:xfrm>
          <a:off x="4439203" y="189120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8" name="Tekstfelt 17">
            <a:extLst>
              <a:ext uri="{FF2B5EF4-FFF2-40B4-BE49-F238E27FC236}">
                <a16:creationId xmlns:a16="http://schemas.microsoft.com/office/drawing/2014/main" id="{B51F81DC-C13A-9202-76FC-604F5BE99F26}"/>
              </a:ext>
            </a:extLst>
          </p:cNvPr>
          <p:cNvSpPr txBox="1"/>
          <p:nvPr/>
        </p:nvSpPr>
        <p:spPr>
          <a:xfrm>
            <a:off x="4324554" y="4233728"/>
            <a:ext cx="3325293" cy="2123940"/>
          </a:xfrm>
          <a:prstGeom prst="rect">
            <a:avLst/>
          </a:prstGeom>
        </p:spPr>
        <p:txBody>
          <a:bodyPr vert="horz" lIns="91440" tIns="45720" rIns="91440" bIns="45720" rtlCol="0">
            <a:noAutofit/>
          </a:bodyPr>
          <a:lstStyle/>
          <a:p>
            <a:r>
              <a:rPr lang="da-DK" sz="2200" dirty="0"/>
              <a:t>9 mod 14 overtræder en farvepræference, så denne løsning er ikke bedre.</a:t>
            </a:r>
          </a:p>
          <a:p>
            <a:r>
              <a:rPr lang="da-DK" sz="2200" dirty="0"/>
              <a:t>Vi må bytte mellem S1 og S2 (fra den oprindelige opstilling).</a:t>
            </a:r>
          </a:p>
        </p:txBody>
      </p:sp>
      <p:graphicFrame>
        <p:nvGraphicFramePr>
          <p:cNvPr id="19" name="Tabel 18">
            <a:extLst>
              <a:ext uri="{FF2B5EF4-FFF2-40B4-BE49-F238E27FC236}">
                <a16:creationId xmlns:a16="http://schemas.microsoft.com/office/drawing/2014/main" id="{EE9927E3-4F98-C17B-F031-361C97928B03}"/>
              </a:ext>
            </a:extLst>
          </p:cNvPr>
          <p:cNvGraphicFramePr>
            <a:graphicFrameLocks noGrp="1"/>
          </p:cNvGraphicFramePr>
          <p:nvPr>
            <p:extLst>
              <p:ext uri="{D42A27DB-BD31-4B8C-83A1-F6EECF244321}">
                <p14:modId xmlns:p14="http://schemas.microsoft.com/office/powerpoint/2010/main" val="1100519762"/>
              </p:ext>
            </p:extLst>
          </p:nvPr>
        </p:nvGraphicFramePr>
        <p:xfrm>
          <a:off x="8041604" y="191141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A3D43869-5288-7A80-89C2-C29B2823C18C}"/>
              </a:ext>
            </a:extLst>
          </p:cNvPr>
          <p:cNvGraphicFramePr>
            <a:graphicFrameLocks noGrp="1"/>
          </p:cNvGraphicFramePr>
          <p:nvPr>
            <p:extLst>
              <p:ext uri="{D42A27DB-BD31-4B8C-83A1-F6EECF244321}">
                <p14:modId xmlns:p14="http://schemas.microsoft.com/office/powerpoint/2010/main" val="4024029014"/>
              </p:ext>
            </p:extLst>
          </p:nvPr>
        </p:nvGraphicFramePr>
        <p:xfrm>
          <a:off x="9723816" y="191141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D5157AAE-26D7-86D3-E116-F41B39F8E2B3}"/>
              </a:ext>
            </a:extLst>
          </p:cNvPr>
          <p:cNvGraphicFramePr>
            <a:graphicFrameLocks noGrp="1"/>
          </p:cNvGraphicFramePr>
          <p:nvPr>
            <p:extLst>
              <p:ext uri="{D42A27DB-BD31-4B8C-83A1-F6EECF244321}">
                <p14:modId xmlns:p14="http://schemas.microsoft.com/office/powerpoint/2010/main" val="1104875076"/>
              </p:ext>
            </p:extLst>
          </p:nvPr>
        </p:nvGraphicFramePr>
        <p:xfrm>
          <a:off x="9723816" y="308256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2" name="Tekstfelt 21">
            <a:extLst>
              <a:ext uri="{FF2B5EF4-FFF2-40B4-BE49-F238E27FC236}">
                <a16:creationId xmlns:a16="http://schemas.microsoft.com/office/drawing/2014/main" id="{C8FFB71E-7E38-18F2-12AF-06F7199D0341}"/>
              </a:ext>
            </a:extLst>
          </p:cNvPr>
          <p:cNvSpPr txBox="1"/>
          <p:nvPr/>
        </p:nvSpPr>
        <p:spPr>
          <a:xfrm>
            <a:off x="7925557" y="4253713"/>
            <a:ext cx="3325293" cy="2449011"/>
          </a:xfrm>
          <a:prstGeom prst="rect">
            <a:avLst/>
          </a:prstGeom>
        </p:spPr>
        <p:txBody>
          <a:bodyPr vert="horz" lIns="91440" tIns="45720" rIns="91440" bIns="45720" rtlCol="0">
            <a:noAutofit/>
          </a:bodyPr>
          <a:lstStyle/>
          <a:p>
            <a:r>
              <a:rPr lang="da-DK" sz="2200" dirty="0"/>
              <a:t>Den første variant her svarer til den allerførste, der blev afprøvet (14 flyder ned ligesom for to runder siden). Men versionen med 10 mod 14 og 9, der flyder ned, er perfekt.</a:t>
            </a:r>
          </a:p>
        </p:txBody>
      </p:sp>
    </p:spTree>
    <p:extLst>
      <p:ext uri="{BB962C8B-B14F-4D97-AF65-F5344CB8AC3E}">
        <p14:creationId xmlns:p14="http://schemas.microsoft.com/office/powerpoint/2010/main" val="2649715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CDCD05F5-81CF-5315-AED7-0EC61ECE4553}"/>
              </a:ext>
            </a:extLst>
          </p:cNvPr>
          <p:cNvGraphicFramePr>
            <a:graphicFrameLocks noGrp="1"/>
          </p:cNvGraphicFramePr>
          <p:nvPr>
            <p:extLst>
              <p:ext uri="{D42A27DB-BD31-4B8C-83A1-F6EECF244321}">
                <p14:modId xmlns:p14="http://schemas.microsoft.com/office/powerpoint/2010/main" val="4107260340"/>
              </p:ext>
            </p:extLst>
          </p:nvPr>
        </p:nvGraphicFramePr>
        <p:xfrm>
          <a:off x="838200" y="24810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01268F5E-4B5E-2386-C77E-4C4A83E2CD7D}"/>
              </a:ext>
            </a:extLst>
          </p:cNvPr>
          <p:cNvGraphicFramePr>
            <a:graphicFrameLocks noGrp="1"/>
          </p:cNvGraphicFramePr>
          <p:nvPr>
            <p:extLst>
              <p:ext uri="{D42A27DB-BD31-4B8C-83A1-F6EECF244321}">
                <p14:modId xmlns:p14="http://schemas.microsoft.com/office/powerpoint/2010/main" val="3966053025"/>
              </p:ext>
            </p:extLst>
          </p:nvPr>
        </p:nvGraphicFramePr>
        <p:xfrm>
          <a:off x="2564072" y="191141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F37B8643-413E-34C1-AF41-546FCA635A14}"/>
              </a:ext>
            </a:extLst>
          </p:cNvPr>
          <p:cNvGraphicFramePr>
            <a:graphicFrameLocks noGrp="1"/>
          </p:cNvGraphicFramePr>
          <p:nvPr>
            <p:extLst>
              <p:ext uri="{D42A27DB-BD31-4B8C-83A1-F6EECF244321}">
                <p14:modId xmlns:p14="http://schemas.microsoft.com/office/powerpoint/2010/main" val="1625413900"/>
              </p:ext>
            </p:extLst>
          </p:nvPr>
        </p:nvGraphicFramePr>
        <p:xfrm>
          <a:off x="830422" y="528167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9" name="Tabel 28">
            <a:extLst>
              <a:ext uri="{FF2B5EF4-FFF2-40B4-BE49-F238E27FC236}">
                <a16:creationId xmlns:a16="http://schemas.microsoft.com/office/drawing/2014/main" id="{D7025DE9-2FDF-1DB3-6C8B-4BD9B6428DE2}"/>
              </a:ext>
            </a:extLst>
          </p:cNvPr>
          <p:cNvGraphicFramePr>
            <a:graphicFrameLocks noGrp="1"/>
          </p:cNvGraphicFramePr>
          <p:nvPr>
            <p:extLst>
              <p:ext uri="{D42A27DB-BD31-4B8C-83A1-F6EECF244321}">
                <p14:modId xmlns:p14="http://schemas.microsoft.com/office/powerpoint/2010/main" val="3816135302"/>
              </p:ext>
            </p:extLst>
          </p:nvPr>
        </p:nvGraphicFramePr>
        <p:xfrm>
          <a:off x="2564072" y="318033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458C3603-0A04-DA3F-D6B4-FBECE2A1A73E}"/>
              </a:ext>
            </a:extLst>
          </p:cNvPr>
          <p:cNvSpPr txBox="1"/>
          <p:nvPr/>
        </p:nvSpPr>
        <p:spPr>
          <a:xfrm>
            <a:off x="4427364" y="1843950"/>
            <a:ext cx="6926436" cy="4154984"/>
          </a:xfrm>
          <a:prstGeom prst="rect">
            <a:avLst/>
          </a:prstGeom>
          <a:noFill/>
        </p:spPr>
        <p:txBody>
          <a:bodyPr wrap="square" rtlCol="0">
            <a:spAutoFit/>
          </a:bodyPr>
          <a:lstStyle/>
          <a:p>
            <a:r>
              <a:rPr lang="da-DK" sz="2400" dirty="0"/>
              <a:t>Spiller 9 kan møde både 8 og 12, og de kan også begge tillades at flyde ned, de kan begge møde spiller 13.</a:t>
            </a:r>
          </a:p>
          <a:p>
            <a:r>
              <a:rPr lang="da-DK" sz="2400" dirty="0"/>
              <a:t>Altså skal vi finde den bedste løsning for denne parringsgruppe.</a:t>
            </a:r>
          </a:p>
          <a:p>
            <a:r>
              <a:rPr lang="da-DK" sz="2400" dirty="0"/>
              <a:t>9 mod 8 overholder alle farvepræferencer men overtræder en flyderpræference.</a:t>
            </a:r>
          </a:p>
          <a:p>
            <a:r>
              <a:rPr lang="da-DK" sz="2400" dirty="0"/>
              <a:t>9 mod 12 overtræder en farvepræference men overholder flyderpræferencerne.</a:t>
            </a:r>
          </a:p>
          <a:p>
            <a:r>
              <a:rPr lang="da-DK" sz="2400" dirty="0"/>
              <a:t>9 mod 8 er bedst. (At lade 9 flyde ned går jo ikke, det ville give to parringer, som tidligere har været der).</a:t>
            </a:r>
          </a:p>
          <a:p>
            <a:r>
              <a:rPr lang="da-DK" sz="2400" dirty="0"/>
              <a:t>12 flyder ned til 0 point gruppen og parres med 13.</a:t>
            </a:r>
            <a:endParaRPr lang="da-DK" sz="2000" dirty="0"/>
          </a:p>
        </p:txBody>
      </p:sp>
    </p:spTree>
    <p:extLst>
      <p:ext uri="{BB962C8B-B14F-4D97-AF65-F5344CB8AC3E}">
        <p14:creationId xmlns:p14="http://schemas.microsoft.com/office/powerpoint/2010/main" val="2473011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el 18">
            <a:extLst>
              <a:ext uri="{FF2B5EF4-FFF2-40B4-BE49-F238E27FC236}">
                <a16:creationId xmlns:a16="http://schemas.microsoft.com/office/drawing/2014/main" id="{3B21C4BB-29E2-C042-03B2-A14C918043BF}"/>
              </a:ext>
            </a:extLst>
          </p:cNvPr>
          <p:cNvGraphicFramePr>
            <a:graphicFrameLocks noGrp="1"/>
          </p:cNvGraphicFramePr>
          <p:nvPr>
            <p:extLst>
              <p:ext uri="{D42A27DB-BD31-4B8C-83A1-F6EECF244321}">
                <p14:modId xmlns:p14="http://schemas.microsoft.com/office/powerpoint/2010/main" val="4032181315"/>
              </p:ext>
            </p:extLst>
          </p:nvPr>
        </p:nvGraphicFramePr>
        <p:xfrm>
          <a:off x="838200" y="232579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3E11DC28-CFF4-6DF2-5FDD-1E47B56CD6BC}"/>
              </a:ext>
            </a:extLst>
          </p:cNvPr>
          <p:cNvGraphicFramePr>
            <a:graphicFrameLocks noGrp="1"/>
          </p:cNvGraphicFramePr>
          <p:nvPr>
            <p:extLst>
              <p:ext uri="{D42A27DB-BD31-4B8C-83A1-F6EECF244321}">
                <p14:modId xmlns:p14="http://schemas.microsoft.com/office/powerpoint/2010/main" val="1743037116"/>
              </p:ext>
            </p:extLst>
          </p:nvPr>
        </p:nvGraphicFramePr>
        <p:xfrm>
          <a:off x="2536444" y="232579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D176915E-63D2-DAF4-146B-344899B63E49}"/>
              </a:ext>
            </a:extLst>
          </p:cNvPr>
          <p:cNvGraphicFramePr>
            <a:graphicFrameLocks noGrp="1"/>
          </p:cNvGraphicFramePr>
          <p:nvPr>
            <p:extLst>
              <p:ext uri="{D42A27DB-BD31-4B8C-83A1-F6EECF244321}">
                <p14:modId xmlns:p14="http://schemas.microsoft.com/office/powerpoint/2010/main" val="1119082436"/>
              </p:ext>
            </p:extLst>
          </p:nvPr>
        </p:nvGraphicFramePr>
        <p:xfrm>
          <a:off x="839134" y="4851112"/>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06DCCC2-5233-E6F4-2FB6-178AD50DA059}"/>
              </a:ext>
            </a:extLst>
          </p:cNvPr>
          <p:cNvGraphicFramePr>
            <a:graphicFrameLocks noGrp="1"/>
          </p:cNvGraphicFramePr>
          <p:nvPr>
            <p:extLst>
              <p:ext uri="{D42A27DB-BD31-4B8C-83A1-F6EECF244321}">
                <p14:modId xmlns:p14="http://schemas.microsoft.com/office/powerpoint/2010/main" val="4098066589"/>
              </p:ext>
            </p:extLst>
          </p:nvPr>
        </p:nvGraphicFramePr>
        <p:xfrm>
          <a:off x="2536444" y="358845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C814E1EF-8D31-0E1F-A918-6B14E5F8A801}"/>
              </a:ext>
            </a:extLst>
          </p:cNvPr>
          <p:cNvGraphicFramePr>
            <a:graphicFrameLocks noGrp="1"/>
          </p:cNvGraphicFramePr>
          <p:nvPr>
            <p:extLst>
              <p:ext uri="{D42A27DB-BD31-4B8C-83A1-F6EECF244321}">
                <p14:modId xmlns:p14="http://schemas.microsoft.com/office/powerpoint/2010/main" val="4090079722"/>
              </p:ext>
            </p:extLst>
          </p:nvPr>
        </p:nvGraphicFramePr>
        <p:xfrm>
          <a:off x="839134" y="358845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819BC98A-AC01-EE35-4C64-748E443A322C}"/>
              </a:ext>
            </a:extLst>
          </p:cNvPr>
          <p:cNvGraphicFramePr>
            <a:graphicFrameLocks noGrp="1"/>
          </p:cNvGraphicFramePr>
          <p:nvPr>
            <p:extLst>
              <p:ext uri="{D42A27DB-BD31-4B8C-83A1-F6EECF244321}">
                <p14:modId xmlns:p14="http://schemas.microsoft.com/office/powerpoint/2010/main" val="2224293398"/>
              </p:ext>
            </p:extLst>
          </p:nvPr>
        </p:nvGraphicFramePr>
        <p:xfrm>
          <a:off x="2536444" y="485111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D421EA71-663D-699B-B88E-C298594F6CAF}"/>
              </a:ext>
            </a:extLst>
          </p:cNvPr>
          <p:cNvGraphicFramePr>
            <a:graphicFrameLocks noGrp="1"/>
          </p:cNvGraphicFramePr>
          <p:nvPr>
            <p:extLst>
              <p:ext uri="{D42A27DB-BD31-4B8C-83A1-F6EECF244321}">
                <p14:modId xmlns:p14="http://schemas.microsoft.com/office/powerpoint/2010/main" val="61101637"/>
              </p:ext>
            </p:extLst>
          </p:nvPr>
        </p:nvGraphicFramePr>
        <p:xfrm>
          <a:off x="4483781" y="234679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A0D47331-9CFD-8FAF-AA75-E2FBA6912A09}"/>
              </a:ext>
            </a:extLst>
          </p:cNvPr>
          <p:cNvGraphicFramePr>
            <a:graphicFrameLocks noGrp="1"/>
          </p:cNvGraphicFramePr>
          <p:nvPr>
            <p:extLst>
              <p:ext uri="{D42A27DB-BD31-4B8C-83A1-F6EECF244321}">
                <p14:modId xmlns:p14="http://schemas.microsoft.com/office/powerpoint/2010/main" val="2863035430"/>
              </p:ext>
            </p:extLst>
          </p:nvPr>
        </p:nvGraphicFramePr>
        <p:xfrm>
          <a:off x="6149865" y="234679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B4DF52DF-9424-A134-C965-9268AEA21730}"/>
              </a:ext>
            </a:extLst>
          </p:cNvPr>
          <p:cNvGraphicFramePr>
            <a:graphicFrameLocks noGrp="1"/>
          </p:cNvGraphicFramePr>
          <p:nvPr>
            <p:extLst>
              <p:ext uri="{D42A27DB-BD31-4B8C-83A1-F6EECF244321}">
                <p14:modId xmlns:p14="http://schemas.microsoft.com/office/powerpoint/2010/main" val="2349546840"/>
              </p:ext>
            </p:extLst>
          </p:nvPr>
        </p:nvGraphicFramePr>
        <p:xfrm>
          <a:off x="4483781" y="359777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9122DA6F-F63B-AE9C-9EE7-8F4BDC6D4402}"/>
              </a:ext>
            </a:extLst>
          </p:cNvPr>
          <p:cNvGraphicFramePr>
            <a:graphicFrameLocks noGrp="1"/>
          </p:cNvGraphicFramePr>
          <p:nvPr>
            <p:extLst>
              <p:ext uri="{D42A27DB-BD31-4B8C-83A1-F6EECF244321}">
                <p14:modId xmlns:p14="http://schemas.microsoft.com/office/powerpoint/2010/main" val="2623834100"/>
              </p:ext>
            </p:extLst>
          </p:nvPr>
        </p:nvGraphicFramePr>
        <p:xfrm>
          <a:off x="4483781" y="484874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2206248562"/>
              </p:ext>
            </p:extLst>
          </p:nvPr>
        </p:nvGraphicFramePr>
        <p:xfrm>
          <a:off x="6149865" y="48349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549550807"/>
              </p:ext>
            </p:extLst>
          </p:nvPr>
        </p:nvGraphicFramePr>
        <p:xfrm>
          <a:off x="9794844" y="234679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1611559067"/>
              </p:ext>
            </p:extLst>
          </p:nvPr>
        </p:nvGraphicFramePr>
        <p:xfrm>
          <a:off x="8107558" y="234227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977256813"/>
              </p:ext>
            </p:extLst>
          </p:nvPr>
        </p:nvGraphicFramePr>
        <p:xfrm>
          <a:off x="6160221" y="359777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9" name="Tekstfelt 28">
            <a:extLst>
              <a:ext uri="{FF2B5EF4-FFF2-40B4-BE49-F238E27FC236}">
                <a16:creationId xmlns:a16="http://schemas.microsoft.com/office/drawing/2014/main" id="{EE2C3E37-9023-20BC-862F-5A10C978C666}"/>
              </a:ext>
            </a:extLst>
          </p:cNvPr>
          <p:cNvSpPr txBox="1"/>
          <p:nvPr/>
        </p:nvSpPr>
        <p:spPr>
          <a:xfrm>
            <a:off x="857045" y="1789742"/>
            <a:ext cx="10768350" cy="476543"/>
          </a:xfrm>
          <a:prstGeom prst="rect">
            <a:avLst/>
          </a:prstGeom>
        </p:spPr>
        <p:txBody>
          <a:bodyPr vert="horz" lIns="91440" tIns="45720" rIns="91440" bIns="45720" rtlCol="0">
            <a:noAutofit/>
          </a:bodyPr>
          <a:lstStyle/>
          <a:p>
            <a:r>
              <a:rPr lang="da-DK" sz="2200" dirty="0"/>
              <a:t>Der sættes modstandernumre, farver og flyderstatus på.</a:t>
            </a:r>
          </a:p>
        </p:txBody>
      </p:sp>
    </p:spTree>
    <p:extLst>
      <p:ext uri="{BB962C8B-B14F-4D97-AF65-F5344CB8AC3E}">
        <p14:creationId xmlns:p14="http://schemas.microsoft.com/office/powerpoint/2010/main" val="272478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4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el 18">
            <a:extLst>
              <a:ext uri="{FF2B5EF4-FFF2-40B4-BE49-F238E27FC236}">
                <a16:creationId xmlns:a16="http://schemas.microsoft.com/office/drawing/2014/main" id="{3B21C4BB-29E2-C042-03B2-A14C918043BF}"/>
              </a:ext>
            </a:extLst>
          </p:cNvPr>
          <p:cNvGraphicFramePr>
            <a:graphicFrameLocks noGrp="1"/>
          </p:cNvGraphicFramePr>
          <p:nvPr>
            <p:extLst>
              <p:ext uri="{D42A27DB-BD31-4B8C-83A1-F6EECF244321}">
                <p14:modId xmlns:p14="http://schemas.microsoft.com/office/powerpoint/2010/main" val="4283450373"/>
              </p:ext>
            </p:extLst>
          </p:nvPr>
        </p:nvGraphicFramePr>
        <p:xfrm>
          <a:off x="4912940" y="18337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3E11DC28-CFF4-6DF2-5FDD-1E47B56CD6BC}"/>
              </a:ext>
            </a:extLst>
          </p:cNvPr>
          <p:cNvGraphicFramePr>
            <a:graphicFrameLocks noGrp="1"/>
          </p:cNvGraphicFramePr>
          <p:nvPr>
            <p:extLst>
              <p:ext uri="{D42A27DB-BD31-4B8C-83A1-F6EECF244321}">
                <p14:modId xmlns:p14="http://schemas.microsoft.com/office/powerpoint/2010/main" val="2209486066"/>
              </p:ext>
            </p:extLst>
          </p:nvPr>
        </p:nvGraphicFramePr>
        <p:xfrm>
          <a:off x="6611184" y="18337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D176915E-63D2-DAF4-146B-344899B63E49}"/>
              </a:ext>
            </a:extLst>
          </p:cNvPr>
          <p:cNvGraphicFramePr>
            <a:graphicFrameLocks noGrp="1"/>
          </p:cNvGraphicFramePr>
          <p:nvPr>
            <p:extLst>
              <p:ext uri="{D42A27DB-BD31-4B8C-83A1-F6EECF244321}">
                <p14:modId xmlns:p14="http://schemas.microsoft.com/office/powerpoint/2010/main" val="1778138282"/>
              </p:ext>
            </p:extLst>
          </p:nvPr>
        </p:nvGraphicFramePr>
        <p:xfrm>
          <a:off x="4913874" y="435902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06DCCC2-5233-E6F4-2FB6-178AD50DA059}"/>
              </a:ext>
            </a:extLst>
          </p:cNvPr>
          <p:cNvGraphicFramePr>
            <a:graphicFrameLocks noGrp="1"/>
          </p:cNvGraphicFramePr>
          <p:nvPr>
            <p:extLst>
              <p:ext uri="{D42A27DB-BD31-4B8C-83A1-F6EECF244321}">
                <p14:modId xmlns:p14="http://schemas.microsoft.com/office/powerpoint/2010/main" val="594399156"/>
              </p:ext>
            </p:extLst>
          </p:nvPr>
        </p:nvGraphicFramePr>
        <p:xfrm>
          <a:off x="6611184" y="309636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C814E1EF-8D31-0E1F-A918-6B14E5F8A801}"/>
              </a:ext>
            </a:extLst>
          </p:cNvPr>
          <p:cNvGraphicFramePr>
            <a:graphicFrameLocks noGrp="1"/>
          </p:cNvGraphicFramePr>
          <p:nvPr>
            <p:extLst>
              <p:ext uri="{D42A27DB-BD31-4B8C-83A1-F6EECF244321}">
                <p14:modId xmlns:p14="http://schemas.microsoft.com/office/powerpoint/2010/main" val="2074518124"/>
              </p:ext>
            </p:extLst>
          </p:nvPr>
        </p:nvGraphicFramePr>
        <p:xfrm>
          <a:off x="4913874" y="309636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819BC98A-AC01-EE35-4C64-748E443A322C}"/>
              </a:ext>
            </a:extLst>
          </p:cNvPr>
          <p:cNvGraphicFramePr>
            <a:graphicFrameLocks noGrp="1"/>
          </p:cNvGraphicFramePr>
          <p:nvPr>
            <p:extLst>
              <p:ext uri="{D42A27DB-BD31-4B8C-83A1-F6EECF244321}">
                <p14:modId xmlns:p14="http://schemas.microsoft.com/office/powerpoint/2010/main" val="9984369"/>
              </p:ext>
            </p:extLst>
          </p:nvPr>
        </p:nvGraphicFramePr>
        <p:xfrm>
          <a:off x="6611184" y="435902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D421EA71-663D-699B-B88E-C298594F6CAF}"/>
              </a:ext>
            </a:extLst>
          </p:cNvPr>
          <p:cNvGraphicFramePr>
            <a:graphicFrameLocks noGrp="1"/>
          </p:cNvGraphicFramePr>
          <p:nvPr>
            <p:extLst>
              <p:ext uri="{D42A27DB-BD31-4B8C-83A1-F6EECF244321}">
                <p14:modId xmlns:p14="http://schemas.microsoft.com/office/powerpoint/2010/main" val="3475204737"/>
              </p:ext>
            </p:extLst>
          </p:nvPr>
        </p:nvGraphicFramePr>
        <p:xfrm>
          <a:off x="8298526" y="181723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A0D47331-9CFD-8FAF-AA75-E2FBA6912A09}"/>
              </a:ext>
            </a:extLst>
          </p:cNvPr>
          <p:cNvGraphicFramePr>
            <a:graphicFrameLocks noGrp="1"/>
          </p:cNvGraphicFramePr>
          <p:nvPr>
            <p:extLst>
              <p:ext uri="{D42A27DB-BD31-4B8C-83A1-F6EECF244321}">
                <p14:modId xmlns:p14="http://schemas.microsoft.com/office/powerpoint/2010/main" val="509113751"/>
              </p:ext>
            </p:extLst>
          </p:nvPr>
        </p:nvGraphicFramePr>
        <p:xfrm>
          <a:off x="9964610" y="181723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B4DF52DF-9424-A134-C965-9268AEA21730}"/>
              </a:ext>
            </a:extLst>
          </p:cNvPr>
          <p:cNvGraphicFramePr>
            <a:graphicFrameLocks noGrp="1"/>
          </p:cNvGraphicFramePr>
          <p:nvPr>
            <p:extLst>
              <p:ext uri="{D42A27DB-BD31-4B8C-83A1-F6EECF244321}">
                <p14:modId xmlns:p14="http://schemas.microsoft.com/office/powerpoint/2010/main" val="1322182257"/>
              </p:ext>
            </p:extLst>
          </p:nvPr>
        </p:nvGraphicFramePr>
        <p:xfrm>
          <a:off x="8298526" y="306821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9122DA6F-F63B-AE9C-9EE7-8F4BDC6D4402}"/>
              </a:ext>
            </a:extLst>
          </p:cNvPr>
          <p:cNvGraphicFramePr>
            <a:graphicFrameLocks noGrp="1"/>
          </p:cNvGraphicFramePr>
          <p:nvPr>
            <p:extLst>
              <p:ext uri="{D42A27DB-BD31-4B8C-83A1-F6EECF244321}">
                <p14:modId xmlns:p14="http://schemas.microsoft.com/office/powerpoint/2010/main" val="2083282352"/>
              </p:ext>
            </p:extLst>
          </p:nvPr>
        </p:nvGraphicFramePr>
        <p:xfrm>
          <a:off x="8298526" y="431918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1387862427"/>
              </p:ext>
            </p:extLst>
          </p:nvPr>
        </p:nvGraphicFramePr>
        <p:xfrm>
          <a:off x="9964610" y="430535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2591843831"/>
              </p:ext>
            </p:extLst>
          </p:nvPr>
        </p:nvGraphicFramePr>
        <p:xfrm>
          <a:off x="9996981" y="553352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1513247351"/>
              </p:ext>
            </p:extLst>
          </p:nvPr>
        </p:nvGraphicFramePr>
        <p:xfrm>
          <a:off x="8309695" y="552901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3467012713"/>
              </p:ext>
            </p:extLst>
          </p:nvPr>
        </p:nvGraphicFramePr>
        <p:xfrm>
          <a:off x="9974966" y="306821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4" name="Tekstfelt 3">
            <a:extLst>
              <a:ext uri="{FF2B5EF4-FFF2-40B4-BE49-F238E27FC236}">
                <a16:creationId xmlns:a16="http://schemas.microsoft.com/office/drawing/2014/main" id="{FF2347F2-457B-B546-5E69-24001A59B80B}"/>
              </a:ext>
            </a:extLst>
          </p:cNvPr>
          <p:cNvSpPr txBox="1"/>
          <p:nvPr/>
        </p:nvSpPr>
        <p:spPr>
          <a:xfrm>
            <a:off x="857045" y="1789741"/>
            <a:ext cx="3611438" cy="3082113"/>
          </a:xfrm>
          <a:prstGeom prst="rect">
            <a:avLst/>
          </a:prstGeom>
        </p:spPr>
        <p:txBody>
          <a:bodyPr vert="horz" lIns="91440" tIns="45720" rIns="91440" bIns="45720" rtlCol="0">
            <a:noAutofit/>
          </a:bodyPr>
          <a:lstStyle/>
          <a:p>
            <a:r>
              <a:rPr lang="da-DK" sz="2200" dirty="0"/>
              <a:t>Resultaterne kommer ind:</a:t>
            </a:r>
          </a:p>
          <a:p>
            <a:endParaRPr lang="da-DK" sz="2200" dirty="0"/>
          </a:p>
          <a:p>
            <a:r>
              <a:rPr lang="da-DK" sz="2200" dirty="0"/>
              <a:t>6. Finn - 2. Bruno 	0-1</a:t>
            </a:r>
          </a:p>
          <a:p>
            <a:r>
              <a:rPr lang="da-DK" sz="2200" dirty="0"/>
              <a:t>4. David – 5. </a:t>
            </a:r>
            <a:r>
              <a:rPr lang="da-DK" sz="2200" dirty="0" err="1"/>
              <a:t>Eloise</a:t>
            </a:r>
            <a:r>
              <a:rPr lang="da-DK" sz="2200" dirty="0"/>
              <a:t>	½-½</a:t>
            </a:r>
          </a:p>
          <a:p>
            <a:r>
              <a:rPr lang="da-DK" sz="2200" dirty="0"/>
              <a:t>1. Alice - 3. Carla  	1-0</a:t>
            </a:r>
          </a:p>
          <a:p>
            <a:r>
              <a:rPr lang="da-DK" sz="2200" dirty="0"/>
              <a:t>11. Nancy - 7. Giorgia 	1-0</a:t>
            </a:r>
          </a:p>
          <a:p>
            <a:r>
              <a:rPr lang="da-DK" sz="2200" dirty="0"/>
              <a:t>10. Mark - 14. Robert  	½-½</a:t>
            </a:r>
          </a:p>
          <a:p>
            <a:r>
              <a:rPr lang="da-DK" sz="2200" dirty="0"/>
              <a:t>8. Kevin - 9. Louise 	½-½</a:t>
            </a:r>
          </a:p>
          <a:p>
            <a:r>
              <a:rPr lang="da-DK" sz="2200" dirty="0"/>
              <a:t>13. Patricia - 12. Oscar  	1-0</a:t>
            </a:r>
          </a:p>
          <a:p>
            <a:r>
              <a:rPr lang="da-DK" sz="2200" dirty="0"/>
              <a:t>	</a:t>
            </a:r>
          </a:p>
        </p:txBody>
      </p:sp>
    </p:spTree>
    <p:extLst>
      <p:ext uri="{BB962C8B-B14F-4D97-AF65-F5344CB8AC3E}">
        <p14:creationId xmlns:p14="http://schemas.microsoft.com/office/powerpoint/2010/main" val="273236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1</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kstfelt 24">
            <a:extLst>
              <a:ext uri="{FF2B5EF4-FFF2-40B4-BE49-F238E27FC236}">
                <a16:creationId xmlns:a16="http://schemas.microsoft.com/office/drawing/2014/main" id="{FF1AF1D4-CF84-4337-BF70-41C71BF6B720}"/>
              </a:ext>
            </a:extLst>
          </p:cNvPr>
          <p:cNvSpPr txBox="1"/>
          <p:nvPr/>
        </p:nvSpPr>
        <p:spPr>
          <a:xfrm>
            <a:off x="838200" y="1775563"/>
            <a:ext cx="5970224" cy="1045696"/>
          </a:xfrm>
          <a:prstGeom prst="rect">
            <a:avLst/>
          </a:prstGeom>
        </p:spPr>
        <p:txBody>
          <a:bodyPr vert="horz" lIns="91440" tIns="45720" rIns="91440" bIns="45720" rtlCol="0">
            <a:noAutofit/>
          </a:bodyPr>
          <a:lstStyle/>
          <a:p>
            <a:r>
              <a:rPr lang="da-DK" sz="2200" dirty="0"/>
              <a:t>Alle spillere er i samme gruppe, og skal stilles op i </a:t>
            </a:r>
            <a:r>
              <a:rPr lang="da-DK" sz="2200" dirty="0" err="1"/>
              <a:t>ratingorden</a:t>
            </a:r>
            <a:r>
              <a:rPr lang="da-DK" sz="2200" dirty="0"/>
              <a:t>. Her er det vigtigt, at man er sikker på at tallene er korrekte og svarer til spillernes styrke.</a:t>
            </a:r>
          </a:p>
          <a:p>
            <a:endParaRPr lang="da-DK" sz="2200" dirty="0"/>
          </a:p>
        </p:txBody>
      </p:sp>
      <p:sp>
        <p:nvSpPr>
          <p:cNvPr id="3" name="Tekstfelt 2">
            <a:extLst>
              <a:ext uri="{FF2B5EF4-FFF2-40B4-BE49-F238E27FC236}">
                <a16:creationId xmlns:a16="http://schemas.microsoft.com/office/drawing/2014/main" id="{B55D592F-5601-4867-BC9F-13DCD63452AF}"/>
              </a:ext>
            </a:extLst>
          </p:cNvPr>
          <p:cNvSpPr txBox="1"/>
          <p:nvPr/>
        </p:nvSpPr>
        <p:spPr>
          <a:xfrm>
            <a:off x="7219057" y="1780230"/>
            <a:ext cx="3589444" cy="4401205"/>
          </a:xfrm>
          <a:prstGeom prst="rect">
            <a:avLst/>
          </a:prstGeom>
          <a:noFill/>
        </p:spPr>
        <p:txBody>
          <a:bodyPr wrap="none" rtlCol="0">
            <a:spAutoFit/>
          </a:bodyPr>
          <a:lstStyle/>
          <a:p>
            <a:r>
              <a:rPr lang="da-DK" sz="2000" dirty="0"/>
              <a:t>  1 Alice		GM	2500</a:t>
            </a:r>
          </a:p>
          <a:p>
            <a:r>
              <a:rPr lang="sv-SE" sz="2000" dirty="0"/>
              <a:t>  2 Bruno	IM	2500  </a:t>
            </a:r>
            <a:endParaRPr lang="da-DK" sz="2000" dirty="0"/>
          </a:p>
          <a:p>
            <a:r>
              <a:rPr lang="sv-SE" sz="2000" dirty="0"/>
              <a:t>  3 Carla		WGM	2400  </a:t>
            </a:r>
          </a:p>
          <a:p>
            <a:r>
              <a:rPr lang="sv-SE" sz="2000" dirty="0"/>
              <a:t>  4 David		FM	2400  </a:t>
            </a:r>
          </a:p>
          <a:p>
            <a:r>
              <a:rPr lang="da-DK" sz="2000" dirty="0"/>
              <a:t>  5 </a:t>
            </a:r>
            <a:r>
              <a:rPr lang="da-DK" sz="2000" dirty="0" err="1"/>
              <a:t>Eloise</a:t>
            </a:r>
            <a:r>
              <a:rPr lang="da-DK" sz="2000" dirty="0"/>
              <a:t>		WIM	2350  </a:t>
            </a:r>
          </a:p>
          <a:p>
            <a:r>
              <a:rPr lang="sv-SE" sz="2000" dirty="0"/>
              <a:t>  6 Finn		FM	2300  </a:t>
            </a:r>
            <a:endParaRPr lang="da-DK" sz="2000" dirty="0"/>
          </a:p>
          <a:p>
            <a:r>
              <a:rPr lang="sv-SE" sz="2000" dirty="0"/>
              <a:t>  7 </a:t>
            </a:r>
            <a:r>
              <a:rPr lang="sv-SE" sz="2000" dirty="0" err="1"/>
              <a:t>Giorgia</a:t>
            </a:r>
            <a:r>
              <a:rPr lang="sv-SE" sz="2000" dirty="0"/>
              <a:t>	FM 	2250 </a:t>
            </a:r>
            <a:r>
              <a:rPr lang="da-DK" sz="2000" dirty="0"/>
              <a:t> </a:t>
            </a:r>
          </a:p>
          <a:p>
            <a:r>
              <a:rPr lang="da-DK" sz="2000" dirty="0"/>
              <a:t>  8 Kevin		FM	2250  </a:t>
            </a:r>
          </a:p>
          <a:p>
            <a:r>
              <a:rPr lang="da-DK" sz="2000" dirty="0"/>
              <a:t>  9 Louise	WIM	2150  </a:t>
            </a:r>
          </a:p>
          <a:p>
            <a:r>
              <a:rPr lang="da-DK" sz="2000" dirty="0"/>
              <a:t>10 Mark		CM	2150  </a:t>
            </a:r>
          </a:p>
          <a:p>
            <a:r>
              <a:rPr lang="da-DK" sz="2000" dirty="0"/>
              <a:t>11 Nancy	WFM	2100  </a:t>
            </a:r>
          </a:p>
          <a:p>
            <a:r>
              <a:rPr lang="da-DK" sz="2000" dirty="0"/>
              <a:t>12 Oscar			2100  </a:t>
            </a:r>
          </a:p>
          <a:p>
            <a:r>
              <a:rPr lang="da-DK" sz="2000" dirty="0"/>
              <a:t>13 Patricia	 	2050  </a:t>
            </a:r>
          </a:p>
          <a:p>
            <a:r>
              <a:rPr lang="da-DK" sz="2000" dirty="0"/>
              <a:t>14 Robert	 	2000</a:t>
            </a:r>
          </a:p>
        </p:txBody>
      </p:sp>
      <p:sp>
        <p:nvSpPr>
          <p:cNvPr id="11" name="Tekstfelt 10">
            <a:extLst>
              <a:ext uri="{FF2B5EF4-FFF2-40B4-BE49-F238E27FC236}">
                <a16:creationId xmlns:a16="http://schemas.microsoft.com/office/drawing/2014/main" id="{899F7B58-9BC9-49EE-B769-164CF6BA68EF}"/>
              </a:ext>
            </a:extLst>
          </p:cNvPr>
          <p:cNvSpPr txBox="1"/>
          <p:nvPr/>
        </p:nvSpPr>
        <p:spPr>
          <a:xfrm>
            <a:off x="838196" y="4036742"/>
            <a:ext cx="5970225" cy="821363"/>
          </a:xfrm>
          <a:prstGeom prst="rect">
            <a:avLst/>
          </a:prstGeom>
        </p:spPr>
        <p:txBody>
          <a:bodyPr vert="horz" lIns="91440" tIns="45720" rIns="91440" bIns="45720" rtlCol="0">
            <a:noAutofit/>
          </a:bodyPr>
          <a:lstStyle/>
          <a:p>
            <a:r>
              <a:rPr lang="da-DK" sz="2200" dirty="0"/>
              <a:t>Ved samme ratingtal, og titel anvendes alfabetisk rækkefølge.</a:t>
            </a:r>
          </a:p>
          <a:p>
            <a:endParaRPr lang="en-US" sz="2200" dirty="0"/>
          </a:p>
        </p:txBody>
      </p:sp>
      <p:sp>
        <p:nvSpPr>
          <p:cNvPr id="4" name="Tekstfelt 3">
            <a:extLst>
              <a:ext uri="{FF2B5EF4-FFF2-40B4-BE49-F238E27FC236}">
                <a16:creationId xmlns:a16="http://schemas.microsoft.com/office/drawing/2014/main" id="{DC507AEA-EFC9-302B-CA12-0D20F4FCC270}"/>
              </a:ext>
            </a:extLst>
          </p:cNvPr>
          <p:cNvSpPr txBox="1"/>
          <p:nvPr/>
        </p:nvSpPr>
        <p:spPr>
          <a:xfrm>
            <a:off x="838197" y="2901161"/>
            <a:ext cx="5970225" cy="1027408"/>
          </a:xfrm>
          <a:prstGeom prst="rect">
            <a:avLst/>
          </a:prstGeom>
        </p:spPr>
        <p:txBody>
          <a:bodyPr vert="horz" lIns="91440" tIns="45720" rIns="91440" bIns="45720" rtlCol="0">
            <a:noAutofit/>
          </a:bodyPr>
          <a:lstStyle/>
          <a:p>
            <a:r>
              <a:rPr lang="da-DK" sz="2200" dirty="0"/>
              <a:t>Ved samme ratingtal, sorteres efter titel i rækkefølgen: GM, IM, WGM, FM, WIM, CM, WFM, WCM</a:t>
            </a:r>
          </a:p>
          <a:p>
            <a:endParaRPr lang="en-US" sz="2200" dirty="0"/>
          </a:p>
        </p:txBody>
      </p:sp>
    </p:spTree>
    <p:extLst>
      <p:ext uri="{BB962C8B-B14F-4D97-AF65-F5344CB8AC3E}">
        <p14:creationId xmlns:p14="http://schemas.microsoft.com/office/powerpoint/2010/main" val="318827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5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el 18">
            <a:extLst>
              <a:ext uri="{FF2B5EF4-FFF2-40B4-BE49-F238E27FC236}">
                <a16:creationId xmlns:a16="http://schemas.microsoft.com/office/drawing/2014/main" id="{3B21C4BB-29E2-C042-03B2-A14C918043BF}"/>
              </a:ext>
            </a:extLst>
          </p:cNvPr>
          <p:cNvGraphicFramePr>
            <a:graphicFrameLocks noGrp="1"/>
          </p:cNvGraphicFramePr>
          <p:nvPr>
            <p:extLst>
              <p:ext uri="{D42A27DB-BD31-4B8C-83A1-F6EECF244321}">
                <p14:modId xmlns:p14="http://schemas.microsoft.com/office/powerpoint/2010/main" val="1234874696"/>
              </p:ext>
            </p:extLst>
          </p:nvPr>
        </p:nvGraphicFramePr>
        <p:xfrm>
          <a:off x="392009" y="184521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3E11DC28-CFF4-6DF2-5FDD-1E47B56CD6BC}"/>
              </a:ext>
            </a:extLst>
          </p:cNvPr>
          <p:cNvGraphicFramePr>
            <a:graphicFrameLocks noGrp="1"/>
          </p:cNvGraphicFramePr>
          <p:nvPr>
            <p:extLst>
              <p:ext uri="{D42A27DB-BD31-4B8C-83A1-F6EECF244321}">
                <p14:modId xmlns:p14="http://schemas.microsoft.com/office/powerpoint/2010/main" val="3665686087"/>
              </p:ext>
            </p:extLst>
          </p:nvPr>
        </p:nvGraphicFramePr>
        <p:xfrm>
          <a:off x="3765749" y="299796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D176915E-63D2-DAF4-146B-344899B63E49}"/>
              </a:ext>
            </a:extLst>
          </p:cNvPr>
          <p:cNvGraphicFramePr>
            <a:graphicFrameLocks noGrp="1"/>
          </p:cNvGraphicFramePr>
          <p:nvPr>
            <p:extLst>
              <p:ext uri="{D42A27DB-BD31-4B8C-83A1-F6EECF244321}">
                <p14:modId xmlns:p14="http://schemas.microsoft.com/office/powerpoint/2010/main" val="81809563"/>
              </p:ext>
            </p:extLst>
          </p:nvPr>
        </p:nvGraphicFramePr>
        <p:xfrm>
          <a:off x="2058093" y="183634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06DCCC2-5233-E6F4-2FB6-178AD50DA059}"/>
              </a:ext>
            </a:extLst>
          </p:cNvPr>
          <p:cNvGraphicFramePr>
            <a:graphicFrameLocks noGrp="1"/>
          </p:cNvGraphicFramePr>
          <p:nvPr>
            <p:extLst>
              <p:ext uri="{D42A27DB-BD31-4B8C-83A1-F6EECF244321}">
                <p14:modId xmlns:p14="http://schemas.microsoft.com/office/powerpoint/2010/main" val="982674158"/>
              </p:ext>
            </p:extLst>
          </p:nvPr>
        </p:nvGraphicFramePr>
        <p:xfrm>
          <a:off x="3765749" y="184558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C814E1EF-8D31-0E1F-A918-6B14E5F8A801}"/>
              </a:ext>
            </a:extLst>
          </p:cNvPr>
          <p:cNvGraphicFramePr>
            <a:graphicFrameLocks noGrp="1"/>
          </p:cNvGraphicFramePr>
          <p:nvPr>
            <p:extLst>
              <p:ext uri="{D42A27DB-BD31-4B8C-83A1-F6EECF244321}">
                <p14:modId xmlns:p14="http://schemas.microsoft.com/office/powerpoint/2010/main" val="1294220086"/>
              </p:ext>
            </p:extLst>
          </p:nvPr>
        </p:nvGraphicFramePr>
        <p:xfrm>
          <a:off x="2058093" y="299796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819BC98A-AC01-EE35-4C64-748E443A322C}"/>
              </a:ext>
            </a:extLst>
          </p:cNvPr>
          <p:cNvGraphicFramePr>
            <a:graphicFrameLocks noGrp="1"/>
          </p:cNvGraphicFramePr>
          <p:nvPr>
            <p:extLst>
              <p:ext uri="{D42A27DB-BD31-4B8C-83A1-F6EECF244321}">
                <p14:modId xmlns:p14="http://schemas.microsoft.com/office/powerpoint/2010/main" val="499389610"/>
              </p:ext>
            </p:extLst>
          </p:nvPr>
        </p:nvGraphicFramePr>
        <p:xfrm>
          <a:off x="5463167" y="183634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D421EA71-663D-699B-B88E-C298594F6CAF}"/>
              </a:ext>
            </a:extLst>
          </p:cNvPr>
          <p:cNvGraphicFramePr>
            <a:graphicFrameLocks noGrp="1"/>
          </p:cNvGraphicFramePr>
          <p:nvPr>
            <p:extLst>
              <p:ext uri="{D42A27DB-BD31-4B8C-83A1-F6EECF244321}">
                <p14:modId xmlns:p14="http://schemas.microsoft.com/office/powerpoint/2010/main" val="2120969661"/>
              </p:ext>
            </p:extLst>
          </p:nvPr>
        </p:nvGraphicFramePr>
        <p:xfrm>
          <a:off x="5473405" y="299557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A0D47331-9CFD-8FAF-AA75-E2FBA6912A09}"/>
              </a:ext>
            </a:extLst>
          </p:cNvPr>
          <p:cNvGraphicFramePr>
            <a:graphicFrameLocks noGrp="1"/>
          </p:cNvGraphicFramePr>
          <p:nvPr>
            <p:extLst>
              <p:ext uri="{D42A27DB-BD31-4B8C-83A1-F6EECF244321}">
                <p14:modId xmlns:p14="http://schemas.microsoft.com/office/powerpoint/2010/main" val="322125369"/>
              </p:ext>
            </p:extLst>
          </p:nvPr>
        </p:nvGraphicFramePr>
        <p:xfrm>
          <a:off x="3765749" y="422159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B4DF52DF-9424-A134-C965-9268AEA21730}"/>
              </a:ext>
            </a:extLst>
          </p:cNvPr>
          <p:cNvGraphicFramePr>
            <a:graphicFrameLocks noGrp="1"/>
          </p:cNvGraphicFramePr>
          <p:nvPr>
            <p:extLst>
              <p:ext uri="{D42A27DB-BD31-4B8C-83A1-F6EECF244321}">
                <p14:modId xmlns:p14="http://schemas.microsoft.com/office/powerpoint/2010/main" val="3993155510"/>
              </p:ext>
            </p:extLst>
          </p:nvPr>
        </p:nvGraphicFramePr>
        <p:xfrm>
          <a:off x="7181061"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9122DA6F-F63B-AE9C-9EE7-8F4BDC6D4402}"/>
              </a:ext>
            </a:extLst>
          </p:cNvPr>
          <p:cNvGraphicFramePr>
            <a:graphicFrameLocks noGrp="1"/>
          </p:cNvGraphicFramePr>
          <p:nvPr>
            <p:extLst>
              <p:ext uri="{D42A27DB-BD31-4B8C-83A1-F6EECF244321}">
                <p14:modId xmlns:p14="http://schemas.microsoft.com/office/powerpoint/2010/main" val="2402632647"/>
              </p:ext>
            </p:extLst>
          </p:nvPr>
        </p:nvGraphicFramePr>
        <p:xfrm>
          <a:off x="7170823" y="183120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185621746"/>
              </p:ext>
            </p:extLst>
          </p:nvPr>
        </p:nvGraphicFramePr>
        <p:xfrm>
          <a:off x="8868241" y="183863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3088604645"/>
              </p:ext>
            </p:extLst>
          </p:nvPr>
        </p:nvGraphicFramePr>
        <p:xfrm>
          <a:off x="8888717"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1446607395"/>
              </p:ext>
            </p:extLst>
          </p:nvPr>
        </p:nvGraphicFramePr>
        <p:xfrm>
          <a:off x="10528596" y="184521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2894163976"/>
              </p:ext>
            </p:extLst>
          </p:nvPr>
        </p:nvGraphicFramePr>
        <p:xfrm>
          <a:off x="7181061" y="417956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2" name="Tekstfelt 11">
            <a:extLst>
              <a:ext uri="{FF2B5EF4-FFF2-40B4-BE49-F238E27FC236}">
                <a16:creationId xmlns:a16="http://schemas.microsoft.com/office/drawing/2014/main" id="{03372276-E9A9-2B02-7765-C3884C12D598}"/>
              </a:ext>
            </a:extLst>
          </p:cNvPr>
          <p:cNvSpPr txBox="1"/>
          <p:nvPr/>
        </p:nvSpPr>
        <p:spPr>
          <a:xfrm>
            <a:off x="5408413" y="5685547"/>
            <a:ext cx="1978170" cy="430887"/>
          </a:xfrm>
          <a:prstGeom prst="rect">
            <a:avLst/>
          </a:prstGeom>
          <a:noFill/>
        </p:spPr>
        <p:txBody>
          <a:bodyPr wrap="none" rtlCol="0">
            <a:spAutoFit/>
          </a:bodyPr>
          <a:lstStyle/>
          <a:p>
            <a:r>
              <a:rPr lang="da-DK" sz="2200" dirty="0"/>
              <a:t>Pointgrupperne</a:t>
            </a:r>
          </a:p>
        </p:txBody>
      </p:sp>
    </p:spTree>
    <p:extLst>
      <p:ext uri="{BB962C8B-B14F-4D97-AF65-F5344CB8AC3E}">
        <p14:creationId xmlns:p14="http://schemas.microsoft.com/office/powerpoint/2010/main" val="1135824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5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el 18">
            <a:extLst>
              <a:ext uri="{FF2B5EF4-FFF2-40B4-BE49-F238E27FC236}">
                <a16:creationId xmlns:a16="http://schemas.microsoft.com/office/drawing/2014/main" id="{3B21C4BB-29E2-C042-03B2-A14C918043BF}"/>
              </a:ext>
            </a:extLst>
          </p:cNvPr>
          <p:cNvGraphicFramePr>
            <a:graphicFrameLocks noGrp="1"/>
          </p:cNvGraphicFramePr>
          <p:nvPr>
            <p:extLst>
              <p:ext uri="{D42A27DB-BD31-4B8C-83A1-F6EECF244321}">
                <p14:modId xmlns:p14="http://schemas.microsoft.com/office/powerpoint/2010/main" val="3055224097"/>
              </p:ext>
            </p:extLst>
          </p:nvPr>
        </p:nvGraphicFramePr>
        <p:xfrm>
          <a:off x="923232" y="182780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3E11DC28-CFF4-6DF2-5FDD-1E47B56CD6BC}"/>
              </a:ext>
            </a:extLst>
          </p:cNvPr>
          <p:cNvGraphicFramePr>
            <a:graphicFrameLocks noGrp="1"/>
          </p:cNvGraphicFramePr>
          <p:nvPr>
            <p:extLst>
              <p:ext uri="{D42A27DB-BD31-4B8C-83A1-F6EECF244321}">
                <p14:modId xmlns:p14="http://schemas.microsoft.com/office/powerpoint/2010/main" val="3803298028"/>
              </p:ext>
            </p:extLst>
          </p:nvPr>
        </p:nvGraphicFramePr>
        <p:xfrm>
          <a:off x="8054686" y="29801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D176915E-63D2-DAF4-146B-344899B63E49}"/>
              </a:ext>
            </a:extLst>
          </p:cNvPr>
          <p:cNvGraphicFramePr>
            <a:graphicFrameLocks noGrp="1"/>
          </p:cNvGraphicFramePr>
          <p:nvPr>
            <p:extLst>
              <p:ext uri="{D42A27DB-BD31-4B8C-83A1-F6EECF244321}">
                <p14:modId xmlns:p14="http://schemas.microsoft.com/office/powerpoint/2010/main" val="1864699806"/>
              </p:ext>
            </p:extLst>
          </p:nvPr>
        </p:nvGraphicFramePr>
        <p:xfrm>
          <a:off x="2589316" y="181892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06DCCC2-5233-E6F4-2FB6-178AD50DA059}"/>
              </a:ext>
            </a:extLst>
          </p:cNvPr>
          <p:cNvGraphicFramePr>
            <a:graphicFrameLocks noGrp="1"/>
          </p:cNvGraphicFramePr>
          <p:nvPr>
            <p:extLst>
              <p:ext uri="{D42A27DB-BD31-4B8C-83A1-F6EECF244321}">
                <p14:modId xmlns:p14="http://schemas.microsoft.com/office/powerpoint/2010/main" val="3943518605"/>
              </p:ext>
            </p:extLst>
          </p:nvPr>
        </p:nvGraphicFramePr>
        <p:xfrm>
          <a:off x="8054686" y="182780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C814E1EF-8D31-0E1F-A918-6B14E5F8A801}"/>
              </a:ext>
            </a:extLst>
          </p:cNvPr>
          <p:cNvGraphicFramePr>
            <a:graphicFrameLocks noGrp="1"/>
          </p:cNvGraphicFramePr>
          <p:nvPr>
            <p:extLst>
              <p:ext uri="{D42A27DB-BD31-4B8C-83A1-F6EECF244321}">
                <p14:modId xmlns:p14="http://schemas.microsoft.com/office/powerpoint/2010/main" val="3363928534"/>
              </p:ext>
            </p:extLst>
          </p:nvPr>
        </p:nvGraphicFramePr>
        <p:xfrm>
          <a:off x="2589316" y="298054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A0D47331-9CFD-8FAF-AA75-E2FBA6912A09}"/>
              </a:ext>
            </a:extLst>
          </p:cNvPr>
          <p:cNvGraphicFramePr>
            <a:graphicFrameLocks noGrp="1"/>
          </p:cNvGraphicFramePr>
          <p:nvPr>
            <p:extLst>
              <p:ext uri="{D42A27DB-BD31-4B8C-83A1-F6EECF244321}">
                <p14:modId xmlns:p14="http://schemas.microsoft.com/office/powerpoint/2010/main" val="1011055024"/>
              </p:ext>
            </p:extLst>
          </p:nvPr>
        </p:nvGraphicFramePr>
        <p:xfrm>
          <a:off x="8054686" y="420381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4" name="Tekstfelt 3">
            <a:extLst>
              <a:ext uri="{FF2B5EF4-FFF2-40B4-BE49-F238E27FC236}">
                <a16:creationId xmlns:a16="http://schemas.microsoft.com/office/drawing/2014/main" id="{1A5A8BD4-1717-B1EA-C032-AF5E3B4EDFA0}"/>
              </a:ext>
            </a:extLst>
          </p:cNvPr>
          <p:cNvSpPr txBox="1"/>
          <p:nvPr/>
        </p:nvSpPr>
        <p:spPr>
          <a:xfrm>
            <a:off x="431322" y="4184551"/>
            <a:ext cx="4701396" cy="2462213"/>
          </a:xfrm>
          <a:prstGeom prst="rect">
            <a:avLst/>
          </a:prstGeom>
          <a:noFill/>
        </p:spPr>
        <p:txBody>
          <a:bodyPr wrap="square" rtlCol="0">
            <a:spAutoFit/>
          </a:bodyPr>
          <a:lstStyle/>
          <a:p>
            <a:r>
              <a:rPr lang="da-DK" sz="2200" dirty="0"/>
              <a:t>Spiller 2 er den eneste med 3,5 point, så han flyder ned til 3 point gruppen.</a:t>
            </a:r>
          </a:p>
          <a:p>
            <a:r>
              <a:rPr lang="da-DK" sz="2200" dirty="0"/>
              <a:t>Den første version er den eneste </a:t>
            </a:r>
            <a:r>
              <a:rPr lang="da-DK" sz="2200" dirty="0" err="1"/>
              <a:t>til-ladte</a:t>
            </a:r>
            <a:r>
              <a:rPr lang="da-DK" sz="2200" dirty="0"/>
              <a:t>, spiller 5 har mødt begge de andre spillere, så selv om han var ned-flyder runden før, bliver han det igen. Han flyder ned til 2,5 point gruppen.</a:t>
            </a:r>
          </a:p>
        </p:txBody>
      </p:sp>
      <p:cxnSp>
        <p:nvCxnSpPr>
          <p:cNvPr id="15" name="Lige pilforbindelse 14">
            <a:extLst>
              <a:ext uri="{FF2B5EF4-FFF2-40B4-BE49-F238E27FC236}">
                <a16:creationId xmlns:a16="http://schemas.microsoft.com/office/drawing/2014/main" id="{FDE1BDF4-9310-2C1E-0FAB-2D7346C8E413}"/>
              </a:ext>
            </a:extLst>
          </p:cNvPr>
          <p:cNvCxnSpPr>
            <a:cxnSpLocks/>
            <a:stCxn id="6" idx="3"/>
            <a:endCxn id="5" idx="1"/>
          </p:cNvCxnSpPr>
          <p:nvPr/>
        </p:nvCxnSpPr>
        <p:spPr>
          <a:xfrm flipV="1">
            <a:off x="4137314" y="2373561"/>
            <a:ext cx="3917372" cy="11527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quot;Ikke tilladt&quot;-symbol 15">
            <a:extLst>
              <a:ext uri="{FF2B5EF4-FFF2-40B4-BE49-F238E27FC236}">
                <a16:creationId xmlns:a16="http://schemas.microsoft.com/office/drawing/2014/main" id="{ABF9D397-4F56-84BA-BE14-7D7C80F0E890}"/>
              </a:ext>
            </a:extLst>
          </p:cNvPr>
          <p:cNvSpPr/>
          <p:nvPr/>
        </p:nvSpPr>
        <p:spPr>
          <a:xfrm>
            <a:off x="6456231" y="2523281"/>
            <a:ext cx="540797" cy="544960"/>
          </a:xfrm>
          <a:prstGeom prst="noSmoking">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cxnSp>
        <p:nvCxnSpPr>
          <p:cNvPr id="17" name="Lige pilforbindelse 16">
            <a:extLst>
              <a:ext uri="{FF2B5EF4-FFF2-40B4-BE49-F238E27FC236}">
                <a16:creationId xmlns:a16="http://schemas.microsoft.com/office/drawing/2014/main" id="{06E57F65-6156-D572-A1A1-E01DF963EAE7}"/>
              </a:ext>
            </a:extLst>
          </p:cNvPr>
          <p:cNvCxnSpPr>
            <a:cxnSpLocks/>
            <a:stCxn id="6" idx="3"/>
            <a:endCxn id="21" idx="1"/>
          </p:cNvCxnSpPr>
          <p:nvPr/>
        </p:nvCxnSpPr>
        <p:spPr>
          <a:xfrm flipV="1">
            <a:off x="4137314" y="3525943"/>
            <a:ext cx="3917372" cy="3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Lige pilforbindelse 21">
            <a:extLst>
              <a:ext uri="{FF2B5EF4-FFF2-40B4-BE49-F238E27FC236}">
                <a16:creationId xmlns:a16="http://schemas.microsoft.com/office/drawing/2014/main" id="{BA8B01DF-318B-89E4-59A3-30578BACC838}"/>
              </a:ext>
            </a:extLst>
          </p:cNvPr>
          <p:cNvCxnSpPr>
            <a:cxnSpLocks/>
            <a:stCxn id="6" idx="3"/>
            <a:endCxn id="11" idx="1"/>
          </p:cNvCxnSpPr>
          <p:nvPr/>
        </p:nvCxnSpPr>
        <p:spPr>
          <a:xfrm>
            <a:off x="4137314" y="3526306"/>
            <a:ext cx="3917372" cy="1223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Grafik 36" descr="Badge Tick1 kontur">
            <a:extLst>
              <a:ext uri="{FF2B5EF4-FFF2-40B4-BE49-F238E27FC236}">
                <a16:creationId xmlns:a16="http://schemas.microsoft.com/office/drawing/2014/main" id="{51D36DEE-9D30-B89C-FCDC-3EA17FBC73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89174" y="3984008"/>
            <a:ext cx="661009" cy="661009"/>
          </a:xfrm>
          <a:prstGeom prst="rect">
            <a:avLst/>
          </a:prstGeom>
        </p:spPr>
      </p:pic>
      <p:cxnSp>
        <p:nvCxnSpPr>
          <p:cNvPr id="39" name="Lige pilforbindelse 38">
            <a:extLst>
              <a:ext uri="{FF2B5EF4-FFF2-40B4-BE49-F238E27FC236}">
                <a16:creationId xmlns:a16="http://schemas.microsoft.com/office/drawing/2014/main" id="{8053D44F-DAAA-95D9-8901-6ADD72E9BEAF}"/>
              </a:ext>
            </a:extLst>
          </p:cNvPr>
          <p:cNvCxnSpPr>
            <a:cxnSpLocks/>
            <a:endCxn id="5" idx="3"/>
          </p:cNvCxnSpPr>
          <p:nvPr/>
        </p:nvCxnSpPr>
        <p:spPr>
          <a:xfrm flipH="1" flipV="1">
            <a:off x="9602684" y="2373561"/>
            <a:ext cx="337085" cy="265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Lige pilforbindelse 42">
            <a:extLst>
              <a:ext uri="{FF2B5EF4-FFF2-40B4-BE49-F238E27FC236}">
                <a16:creationId xmlns:a16="http://schemas.microsoft.com/office/drawing/2014/main" id="{4D85FE65-D7CE-78C9-C14E-ECA46AD309C9}"/>
              </a:ext>
            </a:extLst>
          </p:cNvPr>
          <p:cNvCxnSpPr>
            <a:cxnSpLocks/>
          </p:cNvCxnSpPr>
          <p:nvPr/>
        </p:nvCxnSpPr>
        <p:spPr>
          <a:xfrm flipH="1">
            <a:off x="9602683" y="4443709"/>
            <a:ext cx="337086" cy="305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Lige forbindelse 45">
            <a:extLst>
              <a:ext uri="{FF2B5EF4-FFF2-40B4-BE49-F238E27FC236}">
                <a16:creationId xmlns:a16="http://schemas.microsoft.com/office/drawing/2014/main" id="{D36545BE-973C-6548-1838-DB329A31F5E3}"/>
              </a:ext>
            </a:extLst>
          </p:cNvPr>
          <p:cNvCxnSpPr/>
          <p:nvPr/>
        </p:nvCxnSpPr>
        <p:spPr>
          <a:xfrm>
            <a:off x="9939769" y="2638804"/>
            <a:ext cx="0" cy="1804905"/>
          </a:xfrm>
          <a:prstGeom prst="line">
            <a:avLst/>
          </a:prstGeom>
        </p:spPr>
        <p:style>
          <a:lnRef idx="1">
            <a:schemeClr val="accent1"/>
          </a:lnRef>
          <a:fillRef idx="0">
            <a:schemeClr val="accent1"/>
          </a:fillRef>
          <a:effectRef idx="0">
            <a:schemeClr val="accent1"/>
          </a:effectRef>
          <a:fontRef idx="minor">
            <a:schemeClr val="tx1"/>
          </a:fontRef>
        </p:style>
      </p:cxnSp>
      <p:sp>
        <p:nvSpPr>
          <p:cNvPr id="47" name="&quot;Ikke tilladt&quot;-symbol 46">
            <a:extLst>
              <a:ext uri="{FF2B5EF4-FFF2-40B4-BE49-F238E27FC236}">
                <a16:creationId xmlns:a16="http://schemas.microsoft.com/office/drawing/2014/main" id="{7526ABA9-F3AA-AF70-9730-62F174D07506}"/>
              </a:ext>
            </a:extLst>
          </p:cNvPr>
          <p:cNvSpPr/>
          <p:nvPr/>
        </p:nvSpPr>
        <p:spPr>
          <a:xfrm>
            <a:off x="9669370" y="3225451"/>
            <a:ext cx="540797" cy="544960"/>
          </a:xfrm>
          <a:prstGeom prst="noSmoking">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48" name="Tekstfelt 47">
            <a:extLst>
              <a:ext uri="{FF2B5EF4-FFF2-40B4-BE49-F238E27FC236}">
                <a16:creationId xmlns:a16="http://schemas.microsoft.com/office/drawing/2014/main" id="{E1255938-EEB1-E7CC-C56A-AD21FB80D276}"/>
              </a:ext>
            </a:extLst>
          </p:cNvPr>
          <p:cNvSpPr txBox="1"/>
          <p:nvPr/>
        </p:nvSpPr>
        <p:spPr>
          <a:xfrm>
            <a:off x="5132718" y="5522667"/>
            <a:ext cx="6221082" cy="1107996"/>
          </a:xfrm>
          <a:prstGeom prst="rect">
            <a:avLst/>
          </a:prstGeom>
          <a:noFill/>
        </p:spPr>
        <p:txBody>
          <a:bodyPr wrap="square" rtlCol="0">
            <a:spAutoFit/>
          </a:bodyPr>
          <a:lstStyle/>
          <a:p>
            <a:r>
              <a:rPr lang="da-DK" sz="2200" dirty="0"/>
              <a:t>Spiller 5 kan ikke møde 4; og hvis han møder 6 kan de to tilbageværende spillere ikke mødes. Altså må det blive 5 mod 11 og 4 mod 6.</a:t>
            </a:r>
          </a:p>
        </p:txBody>
      </p:sp>
    </p:spTree>
    <p:extLst>
      <p:ext uri="{BB962C8B-B14F-4D97-AF65-F5344CB8AC3E}">
        <p14:creationId xmlns:p14="http://schemas.microsoft.com/office/powerpoint/2010/main" val="1077171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5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el 6">
            <a:extLst>
              <a:ext uri="{FF2B5EF4-FFF2-40B4-BE49-F238E27FC236}">
                <a16:creationId xmlns:a16="http://schemas.microsoft.com/office/drawing/2014/main" id="{819BC98A-AC01-EE35-4C64-748E443A322C}"/>
              </a:ext>
            </a:extLst>
          </p:cNvPr>
          <p:cNvGraphicFramePr>
            <a:graphicFrameLocks noGrp="1"/>
          </p:cNvGraphicFramePr>
          <p:nvPr>
            <p:extLst>
              <p:ext uri="{D42A27DB-BD31-4B8C-83A1-F6EECF244321}">
                <p14:modId xmlns:p14="http://schemas.microsoft.com/office/powerpoint/2010/main" val="732373742"/>
              </p:ext>
            </p:extLst>
          </p:nvPr>
        </p:nvGraphicFramePr>
        <p:xfrm>
          <a:off x="1001762" y="18355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D421EA71-663D-699B-B88E-C298594F6CAF}"/>
              </a:ext>
            </a:extLst>
          </p:cNvPr>
          <p:cNvGraphicFramePr>
            <a:graphicFrameLocks noGrp="1"/>
          </p:cNvGraphicFramePr>
          <p:nvPr>
            <p:extLst>
              <p:ext uri="{D42A27DB-BD31-4B8C-83A1-F6EECF244321}">
                <p14:modId xmlns:p14="http://schemas.microsoft.com/office/powerpoint/2010/main" val="2750905946"/>
              </p:ext>
            </p:extLst>
          </p:nvPr>
        </p:nvGraphicFramePr>
        <p:xfrm>
          <a:off x="2662117" y="184521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B4DF52DF-9424-A134-C965-9268AEA21730}"/>
              </a:ext>
            </a:extLst>
          </p:cNvPr>
          <p:cNvGraphicFramePr>
            <a:graphicFrameLocks noGrp="1"/>
          </p:cNvGraphicFramePr>
          <p:nvPr>
            <p:extLst>
              <p:ext uri="{D42A27DB-BD31-4B8C-83A1-F6EECF244321}">
                <p14:modId xmlns:p14="http://schemas.microsoft.com/office/powerpoint/2010/main" val="3630888521"/>
              </p:ext>
            </p:extLst>
          </p:nvPr>
        </p:nvGraphicFramePr>
        <p:xfrm>
          <a:off x="7511987" y="184222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9122DA6F-F63B-AE9C-9EE7-8F4BDC6D4402}"/>
              </a:ext>
            </a:extLst>
          </p:cNvPr>
          <p:cNvGraphicFramePr>
            <a:graphicFrameLocks noGrp="1"/>
          </p:cNvGraphicFramePr>
          <p:nvPr>
            <p:extLst>
              <p:ext uri="{D42A27DB-BD31-4B8C-83A1-F6EECF244321}">
                <p14:modId xmlns:p14="http://schemas.microsoft.com/office/powerpoint/2010/main" val="84945084"/>
              </p:ext>
            </p:extLst>
          </p:nvPr>
        </p:nvGraphicFramePr>
        <p:xfrm>
          <a:off x="5765179" y="184222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1544171749"/>
              </p:ext>
            </p:extLst>
          </p:nvPr>
        </p:nvGraphicFramePr>
        <p:xfrm>
          <a:off x="7511987" y="305966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2" name="Tekstfelt 11">
            <a:extLst>
              <a:ext uri="{FF2B5EF4-FFF2-40B4-BE49-F238E27FC236}">
                <a16:creationId xmlns:a16="http://schemas.microsoft.com/office/drawing/2014/main" id="{03372276-E9A9-2B02-7765-C3884C12D598}"/>
              </a:ext>
            </a:extLst>
          </p:cNvPr>
          <p:cNvSpPr txBox="1"/>
          <p:nvPr/>
        </p:nvSpPr>
        <p:spPr>
          <a:xfrm>
            <a:off x="926532" y="3059667"/>
            <a:ext cx="3283583" cy="1785104"/>
          </a:xfrm>
          <a:prstGeom prst="rect">
            <a:avLst/>
          </a:prstGeom>
          <a:noFill/>
        </p:spPr>
        <p:txBody>
          <a:bodyPr wrap="square" rtlCol="0">
            <a:spAutoFit/>
          </a:bodyPr>
          <a:lstStyle/>
          <a:p>
            <a:r>
              <a:rPr lang="da-DK" sz="2200" dirty="0"/>
              <a:t>2 pointgruppen består af to spillere, og de kan parres lovligt, så selvom farvepræferencerne ikke opfyldes, er det løsningen.</a:t>
            </a:r>
          </a:p>
        </p:txBody>
      </p:sp>
      <p:sp>
        <p:nvSpPr>
          <p:cNvPr id="4" name="Tekstfelt 3">
            <a:extLst>
              <a:ext uri="{FF2B5EF4-FFF2-40B4-BE49-F238E27FC236}">
                <a16:creationId xmlns:a16="http://schemas.microsoft.com/office/drawing/2014/main" id="{6402AF8E-5A7F-5A7C-CF40-C5E55F61F0B8}"/>
              </a:ext>
            </a:extLst>
          </p:cNvPr>
          <p:cNvSpPr txBox="1"/>
          <p:nvPr/>
        </p:nvSpPr>
        <p:spPr>
          <a:xfrm>
            <a:off x="5765179" y="4580462"/>
            <a:ext cx="4396738" cy="1785104"/>
          </a:xfrm>
          <a:prstGeom prst="rect">
            <a:avLst/>
          </a:prstGeom>
          <a:noFill/>
        </p:spPr>
        <p:txBody>
          <a:bodyPr wrap="square" rtlCol="0">
            <a:spAutoFit/>
          </a:bodyPr>
          <a:lstStyle/>
          <a:p>
            <a:r>
              <a:rPr lang="da-DK" sz="2200" dirty="0"/>
              <a:t>1,5 pointgruppen består af tre spillere, og den første opstilling ser ok ud. Spiller 14 flyder ned (det betyder ikke noget, at han også flød ned for 3 runder siden).</a:t>
            </a:r>
          </a:p>
        </p:txBody>
      </p:sp>
    </p:spTree>
    <p:extLst>
      <p:ext uri="{BB962C8B-B14F-4D97-AF65-F5344CB8AC3E}">
        <p14:creationId xmlns:p14="http://schemas.microsoft.com/office/powerpoint/2010/main" val="2235824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5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1187481800"/>
              </p:ext>
            </p:extLst>
          </p:nvPr>
        </p:nvGraphicFramePr>
        <p:xfrm>
          <a:off x="2532343" y="190483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3825268369"/>
              </p:ext>
            </p:extLst>
          </p:nvPr>
        </p:nvGraphicFramePr>
        <p:xfrm>
          <a:off x="2552819" y="306913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1718040027"/>
              </p:ext>
            </p:extLst>
          </p:nvPr>
        </p:nvGraphicFramePr>
        <p:xfrm>
          <a:off x="4192698" y="191141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3814524366"/>
              </p:ext>
            </p:extLst>
          </p:nvPr>
        </p:nvGraphicFramePr>
        <p:xfrm>
          <a:off x="800582" y="191141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2" name="Tekstfelt 11">
            <a:extLst>
              <a:ext uri="{FF2B5EF4-FFF2-40B4-BE49-F238E27FC236}">
                <a16:creationId xmlns:a16="http://schemas.microsoft.com/office/drawing/2014/main" id="{03372276-E9A9-2B02-7765-C3884C12D598}"/>
              </a:ext>
            </a:extLst>
          </p:cNvPr>
          <p:cNvSpPr txBox="1"/>
          <p:nvPr/>
        </p:nvSpPr>
        <p:spPr>
          <a:xfrm>
            <a:off x="669035" y="4308997"/>
            <a:ext cx="10853927" cy="1785104"/>
          </a:xfrm>
          <a:prstGeom prst="rect">
            <a:avLst/>
          </a:prstGeom>
          <a:noFill/>
        </p:spPr>
        <p:txBody>
          <a:bodyPr wrap="square" rtlCol="0">
            <a:spAutoFit/>
          </a:bodyPr>
          <a:lstStyle/>
          <a:p>
            <a:r>
              <a:rPr lang="da-DK" sz="2200" dirty="0"/>
              <a:t>Spiller 14 kan parres med både spiller 8 og spiller 13, men ingen af dem kan parres med spilleren (nr. 12) i gruppen nedenunder. Så vi er nødt til at udnævne denne gruppe af spillere til at være CLB, ”</a:t>
            </a:r>
            <a:r>
              <a:rPr lang="da-DK" sz="2200" dirty="0" err="1"/>
              <a:t>Collapsed</a:t>
            </a:r>
            <a:r>
              <a:rPr lang="da-DK" sz="2200" dirty="0"/>
              <a:t> last </a:t>
            </a:r>
            <a:r>
              <a:rPr lang="da-DK" sz="2200" dirty="0" err="1"/>
              <a:t>bracket</a:t>
            </a:r>
            <a:r>
              <a:rPr lang="da-DK" sz="2200" dirty="0"/>
              <a:t>” (den sammenlagte sidste gruppe). Vi har allerede valgt en nedflyder, der kan bruges, og det ses hurtigt, at eneste mulige parring af de 4 spillere er 14-12 og 8-13.</a:t>
            </a:r>
          </a:p>
        </p:txBody>
      </p:sp>
    </p:spTree>
    <p:extLst>
      <p:ext uri="{BB962C8B-B14F-4D97-AF65-F5344CB8AC3E}">
        <p14:creationId xmlns:p14="http://schemas.microsoft.com/office/powerpoint/2010/main" val="34406794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5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495366272"/>
              </p:ext>
            </p:extLst>
          </p:nvPr>
        </p:nvGraphicFramePr>
        <p:xfrm>
          <a:off x="8129278" y="344784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1806937195"/>
              </p:ext>
            </p:extLst>
          </p:nvPr>
        </p:nvGraphicFramePr>
        <p:xfrm>
          <a:off x="9805804" y="345818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2696565843"/>
              </p:ext>
            </p:extLst>
          </p:nvPr>
        </p:nvGraphicFramePr>
        <p:xfrm>
          <a:off x="9805804" y="228680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4104771734"/>
              </p:ext>
            </p:extLst>
          </p:nvPr>
        </p:nvGraphicFramePr>
        <p:xfrm>
          <a:off x="8129278" y="228680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4A417AB6-0986-901D-6BA5-C2160AF2ABB2}"/>
              </a:ext>
            </a:extLst>
          </p:cNvPr>
          <p:cNvGraphicFramePr>
            <a:graphicFrameLocks noGrp="1"/>
          </p:cNvGraphicFramePr>
          <p:nvPr>
            <p:extLst>
              <p:ext uri="{D42A27DB-BD31-4B8C-83A1-F6EECF244321}">
                <p14:modId xmlns:p14="http://schemas.microsoft.com/office/powerpoint/2010/main" val="11447198"/>
              </p:ext>
            </p:extLst>
          </p:nvPr>
        </p:nvGraphicFramePr>
        <p:xfrm>
          <a:off x="4477087" y="228680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7899BFE5-7516-C8A4-D54C-747B240A92BC}"/>
              </a:ext>
            </a:extLst>
          </p:cNvPr>
          <p:cNvGraphicFramePr>
            <a:graphicFrameLocks noGrp="1"/>
          </p:cNvGraphicFramePr>
          <p:nvPr>
            <p:extLst>
              <p:ext uri="{D42A27DB-BD31-4B8C-83A1-F6EECF244321}">
                <p14:modId xmlns:p14="http://schemas.microsoft.com/office/powerpoint/2010/main" val="1348116027"/>
              </p:ext>
            </p:extLst>
          </p:nvPr>
        </p:nvGraphicFramePr>
        <p:xfrm>
          <a:off x="6137442" y="229651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396B7FD-CBD5-9DF8-23E3-409EBA5D6253}"/>
              </a:ext>
            </a:extLst>
          </p:cNvPr>
          <p:cNvGraphicFramePr>
            <a:graphicFrameLocks noGrp="1"/>
          </p:cNvGraphicFramePr>
          <p:nvPr>
            <p:extLst>
              <p:ext uri="{D42A27DB-BD31-4B8C-83A1-F6EECF244321}">
                <p14:modId xmlns:p14="http://schemas.microsoft.com/office/powerpoint/2010/main" val="3809645443"/>
              </p:ext>
            </p:extLst>
          </p:nvPr>
        </p:nvGraphicFramePr>
        <p:xfrm>
          <a:off x="6166917" y="350000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2391AE7-8493-4022-A3A5-03B26999764C}"/>
              </a:ext>
            </a:extLst>
          </p:cNvPr>
          <p:cNvGraphicFramePr>
            <a:graphicFrameLocks noGrp="1"/>
          </p:cNvGraphicFramePr>
          <p:nvPr>
            <p:extLst>
              <p:ext uri="{D42A27DB-BD31-4B8C-83A1-F6EECF244321}">
                <p14:modId xmlns:p14="http://schemas.microsoft.com/office/powerpoint/2010/main" val="1384502307"/>
              </p:ext>
            </p:extLst>
          </p:nvPr>
        </p:nvGraphicFramePr>
        <p:xfrm>
          <a:off x="4477087" y="350066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D6369135-5286-B727-9506-EDB2B318D0A0}"/>
              </a:ext>
            </a:extLst>
          </p:cNvPr>
          <p:cNvGraphicFramePr>
            <a:graphicFrameLocks noGrp="1"/>
          </p:cNvGraphicFramePr>
          <p:nvPr>
            <p:extLst>
              <p:ext uri="{D42A27DB-BD31-4B8C-83A1-F6EECF244321}">
                <p14:modId xmlns:p14="http://schemas.microsoft.com/office/powerpoint/2010/main" val="631790251"/>
              </p:ext>
            </p:extLst>
          </p:nvPr>
        </p:nvGraphicFramePr>
        <p:xfrm>
          <a:off x="838200" y="227278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7DAC6F43-617B-535E-B6E9-37DF3FF87C00}"/>
              </a:ext>
            </a:extLst>
          </p:cNvPr>
          <p:cNvGraphicFramePr>
            <a:graphicFrameLocks noGrp="1"/>
          </p:cNvGraphicFramePr>
          <p:nvPr>
            <p:extLst>
              <p:ext uri="{D42A27DB-BD31-4B8C-83A1-F6EECF244321}">
                <p14:modId xmlns:p14="http://schemas.microsoft.com/office/powerpoint/2010/main" val="270601747"/>
              </p:ext>
            </p:extLst>
          </p:nvPr>
        </p:nvGraphicFramePr>
        <p:xfrm>
          <a:off x="2514726" y="466661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9212CCCF-347B-9FEF-FF11-FA09698B97B8}"/>
              </a:ext>
            </a:extLst>
          </p:cNvPr>
          <p:cNvGraphicFramePr>
            <a:graphicFrameLocks noGrp="1"/>
          </p:cNvGraphicFramePr>
          <p:nvPr>
            <p:extLst>
              <p:ext uri="{D42A27DB-BD31-4B8C-83A1-F6EECF244321}">
                <p14:modId xmlns:p14="http://schemas.microsoft.com/office/powerpoint/2010/main" val="417500232"/>
              </p:ext>
            </p:extLst>
          </p:nvPr>
        </p:nvGraphicFramePr>
        <p:xfrm>
          <a:off x="2514726" y="226264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385A5DFE-ED78-229F-AA10-57A1284E4010}"/>
              </a:ext>
            </a:extLst>
          </p:cNvPr>
          <p:cNvGraphicFramePr>
            <a:graphicFrameLocks noGrp="1"/>
          </p:cNvGraphicFramePr>
          <p:nvPr>
            <p:extLst>
              <p:ext uri="{D42A27DB-BD31-4B8C-83A1-F6EECF244321}">
                <p14:modId xmlns:p14="http://schemas.microsoft.com/office/powerpoint/2010/main" val="3960303871"/>
              </p:ext>
            </p:extLst>
          </p:nvPr>
        </p:nvGraphicFramePr>
        <p:xfrm>
          <a:off x="838200" y="467038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9A348373-F86A-8E2F-CC04-0C62C359770C}"/>
              </a:ext>
            </a:extLst>
          </p:cNvPr>
          <p:cNvGraphicFramePr>
            <a:graphicFrameLocks noGrp="1"/>
          </p:cNvGraphicFramePr>
          <p:nvPr>
            <p:extLst>
              <p:ext uri="{D42A27DB-BD31-4B8C-83A1-F6EECF244321}">
                <p14:modId xmlns:p14="http://schemas.microsoft.com/office/powerpoint/2010/main" val="1947918263"/>
              </p:ext>
            </p:extLst>
          </p:nvPr>
        </p:nvGraphicFramePr>
        <p:xfrm>
          <a:off x="838200" y="350000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BBC14076-7A62-4B84-EC37-DAF95C6F8343}"/>
              </a:ext>
            </a:extLst>
          </p:cNvPr>
          <p:cNvGraphicFramePr>
            <a:graphicFrameLocks noGrp="1"/>
          </p:cNvGraphicFramePr>
          <p:nvPr>
            <p:extLst>
              <p:ext uri="{D42A27DB-BD31-4B8C-83A1-F6EECF244321}">
                <p14:modId xmlns:p14="http://schemas.microsoft.com/office/powerpoint/2010/main" val="1242564102"/>
              </p:ext>
            </p:extLst>
          </p:nvPr>
        </p:nvGraphicFramePr>
        <p:xfrm>
          <a:off x="2514726" y="350000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6" name="Tekstfelt 15">
            <a:extLst>
              <a:ext uri="{FF2B5EF4-FFF2-40B4-BE49-F238E27FC236}">
                <a16:creationId xmlns:a16="http://schemas.microsoft.com/office/drawing/2014/main" id="{34DFD2FA-8771-F0E7-B4B6-DFD0DA4377EE}"/>
              </a:ext>
            </a:extLst>
          </p:cNvPr>
          <p:cNvSpPr txBox="1"/>
          <p:nvPr/>
        </p:nvSpPr>
        <p:spPr>
          <a:xfrm>
            <a:off x="857045" y="1789742"/>
            <a:ext cx="10768350" cy="476543"/>
          </a:xfrm>
          <a:prstGeom prst="rect">
            <a:avLst/>
          </a:prstGeom>
        </p:spPr>
        <p:txBody>
          <a:bodyPr vert="horz" lIns="91440" tIns="45720" rIns="91440" bIns="45720" rtlCol="0">
            <a:noAutofit/>
          </a:bodyPr>
          <a:lstStyle/>
          <a:p>
            <a:r>
              <a:rPr lang="da-DK" sz="2200" dirty="0"/>
              <a:t>Der sættes modstandernumre, farver og flyderstatus på.</a:t>
            </a:r>
          </a:p>
        </p:txBody>
      </p:sp>
      <p:sp>
        <p:nvSpPr>
          <p:cNvPr id="17" name="Tekstfelt 16">
            <a:extLst>
              <a:ext uri="{FF2B5EF4-FFF2-40B4-BE49-F238E27FC236}">
                <a16:creationId xmlns:a16="http://schemas.microsoft.com/office/drawing/2014/main" id="{A2E97A93-F953-D822-8092-D0BFCAC7B501}"/>
              </a:ext>
            </a:extLst>
          </p:cNvPr>
          <p:cNvSpPr txBox="1"/>
          <p:nvPr/>
        </p:nvSpPr>
        <p:spPr>
          <a:xfrm>
            <a:off x="4477087" y="4704084"/>
            <a:ext cx="7045877" cy="1714133"/>
          </a:xfrm>
          <a:prstGeom prst="rect">
            <a:avLst/>
          </a:prstGeom>
        </p:spPr>
        <p:txBody>
          <a:bodyPr vert="horz" lIns="91440" tIns="45720" rIns="91440" bIns="45720" rtlCol="0">
            <a:noAutofit/>
          </a:bodyPr>
          <a:lstStyle/>
          <a:p>
            <a:r>
              <a:rPr lang="da-DK" sz="2200" dirty="0"/>
              <a:t>Spiller 6 har absolut præference for sort.</a:t>
            </a:r>
          </a:p>
          <a:p>
            <a:r>
              <a:rPr lang="da-DK" sz="2200" dirty="0"/>
              <a:t>Spiller 3 er højere rangeret, derfor bliver hans </a:t>
            </a:r>
            <a:r>
              <a:rPr lang="da-DK" sz="2200" dirty="0" err="1"/>
              <a:t>pref</a:t>
            </a:r>
            <a:r>
              <a:rPr lang="da-DK" sz="2200" dirty="0"/>
              <a:t>. opfyldt</a:t>
            </a:r>
          </a:p>
          <a:p>
            <a:r>
              <a:rPr lang="da-DK" sz="2200" dirty="0"/>
              <a:t>Spiller 14 er højere rangeret, derfor bliver hans </a:t>
            </a:r>
            <a:r>
              <a:rPr lang="da-DK" sz="2200" dirty="0" err="1"/>
              <a:t>pref</a:t>
            </a:r>
            <a:r>
              <a:rPr lang="da-DK" sz="2200" dirty="0"/>
              <a:t>. opfyldt</a:t>
            </a:r>
          </a:p>
          <a:p>
            <a:r>
              <a:rPr lang="da-DK" sz="2200" dirty="0"/>
              <a:t>I partiet 8-13, gives modsat farve af runde 2 hvor de havde forskellige farver.</a:t>
            </a:r>
          </a:p>
          <a:p>
            <a:endParaRPr lang="da-DK" sz="2200" dirty="0"/>
          </a:p>
        </p:txBody>
      </p:sp>
    </p:spTree>
    <p:extLst>
      <p:ext uri="{BB962C8B-B14F-4D97-AF65-F5344CB8AC3E}">
        <p14:creationId xmlns:p14="http://schemas.microsoft.com/office/powerpoint/2010/main" val="175576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5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3521352221"/>
              </p:ext>
            </p:extLst>
          </p:nvPr>
        </p:nvGraphicFramePr>
        <p:xfrm>
          <a:off x="8333347" y="539101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1747157517"/>
              </p:ext>
            </p:extLst>
          </p:nvPr>
        </p:nvGraphicFramePr>
        <p:xfrm>
          <a:off x="10009873" y="54013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2"/>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4062379363"/>
              </p:ext>
            </p:extLst>
          </p:nvPr>
        </p:nvGraphicFramePr>
        <p:xfrm>
          <a:off x="10009873" y="42299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281787032"/>
              </p:ext>
            </p:extLst>
          </p:nvPr>
        </p:nvGraphicFramePr>
        <p:xfrm>
          <a:off x="8333347" y="42299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4A417AB6-0986-901D-6BA5-C2160AF2ABB2}"/>
              </a:ext>
            </a:extLst>
          </p:cNvPr>
          <p:cNvGraphicFramePr>
            <a:graphicFrameLocks noGrp="1"/>
          </p:cNvGraphicFramePr>
          <p:nvPr>
            <p:extLst>
              <p:ext uri="{D42A27DB-BD31-4B8C-83A1-F6EECF244321}">
                <p14:modId xmlns:p14="http://schemas.microsoft.com/office/powerpoint/2010/main" val="2675576936"/>
              </p:ext>
            </p:extLst>
          </p:nvPr>
        </p:nvGraphicFramePr>
        <p:xfrm>
          <a:off x="8318408" y="182348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7899BFE5-7516-C8A4-D54C-747B240A92BC}"/>
              </a:ext>
            </a:extLst>
          </p:cNvPr>
          <p:cNvGraphicFramePr>
            <a:graphicFrameLocks noGrp="1"/>
          </p:cNvGraphicFramePr>
          <p:nvPr>
            <p:extLst>
              <p:ext uri="{D42A27DB-BD31-4B8C-83A1-F6EECF244321}">
                <p14:modId xmlns:p14="http://schemas.microsoft.com/office/powerpoint/2010/main" val="1185295324"/>
              </p:ext>
            </p:extLst>
          </p:nvPr>
        </p:nvGraphicFramePr>
        <p:xfrm>
          <a:off x="9978763" y="183319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396B7FD-CBD5-9DF8-23E3-409EBA5D6253}"/>
              </a:ext>
            </a:extLst>
          </p:cNvPr>
          <p:cNvGraphicFramePr>
            <a:graphicFrameLocks noGrp="1"/>
          </p:cNvGraphicFramePr>
          <p:nvPr>
            <p:extLst>
              <p:ext uri="{D42A27DB-BD31-4B8C-83A1-F6EECF244321}">
                <p14:modId xmlns:p14="http://schemas.microsoft.com/office/powerpoint/2010/main" val="734735510"/>
              </p:ext>
            </p:extLst>
          </p:nvPr>
        </p:nvGraphicFramePr>
        <p:xfrm>
          <a:off x="10009873" y="303735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2391AE7-8493-4022-A3A5-03B26999764C}"/>
              </a:ext>
            </a:extLst>
          </p:cNvPr>
          <p:cNvGraphicFramePr>
            <a:graphicFrameLocks noGrp="1"/>
          </p:cNvGraphicFramePr>
          <p:nvPr>
            <p:extLst>
              <p:ext uri="{D42A27DB-BD31-4B8C-83A1-F6EECF244321}">
                <p14:modId xmlns:p14="http://schemas.microsoft.com/office/powerpoint/2010/main" val="2925908150"/>
              </p:ext>
            </p:extLst>
          </p:nvPr>
        </p:nvGraphicFramePr>
        <p:xfrm>
          <a:off x="8318408" y="303735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D6369135-5286-B727-9506-EDB2B318D0A0}"/>
              </a:ext>
            </a:extLst>
          </p:cNvPr>
          <p:cNvGraphicFramePr>
            <a:graphicFrameLocks noGrp="1"/>
          </p:cNvGraphicFramePr>
          <p:nvPr>
            <p:extLst>
              <p:ext uri="{D42A27DB-BD31-4B8C-83A1-F6EECF244321}">
                <p14:modId xmlns:p14="http://schemas.microsoft.com/office/powerpoint/2010/main" val="2422500982"/>
              </p:ext>
            </p:extLst>
          </p:nvPr>
        </p:nvGraphicFramePr>
        <p:xfrm>
          <a:off x="4635138" y="184236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7DAC6F43-617B-535E-B6E9-37DF3FF87C00}"/>
              </a:ext>
            </a:extLst>
          </p:cNvPr>
          <p:cNvGraphicFramePr>
            <a:graphicFrameLocks noGrp="1"/>
          </p:cNvGraphicFramePr>
          <p:nvPr>
            <p:extLst>
              <p:ext uri="{D42A27DB-BD31-4B8C-83A1-F6EECF244321}">
                <p14:modId xmlns:p14="http://schemas.microsoft.com/office/powerpoint/2010/main" val="4167846165"/>
              </p:ext>
            </p:extLst>
          </p:nvPr>
        </p:nvGraphicFramePr>
        <p:xfrm>
          <a:off x="6311664" y="423620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9212CCCF-347B-9FEF-FF11-FA09698B97B8}"/>
              </a:ext>
            </a:extLst>
          </p:cNvPr>
          <p:cNvGraphicFramePr>
            <a:graphicFrameLocks noGrp="1"/>
          </p:cNvGraphicFramePr>
          <p:nvPr>
            <p:extLst>
              <p:ext uri="{D42A27DB-BD31-4B8C-83A1-F6EECF244321}">
                <p14:modId xmlns:p14="http://schemas.microsoft.com/office/powerpoint/2010/main" val="4209464048"/>
              </p:ext>
            </p:extLst>
          </p:nvPr>
        </p:nvGraphicFramePr>
        <p:xfrm>
          <a:off x="6311664" y="183222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385A5DFE-ED78-229F-AA10-57A1284E4010}"/>
              </a:ext>
            </a:extLst>
          </p:cNvPr>
          <p:cNvGraphicFramePr>
            <a:graphicFrameLocks noGrp="1"/>
          </p:cNvGraphicFramePr>
          <p:nvPr>
            <p:extLst>
              <p:ext uri="{D42A27DB-BD31-4B8C-83A1-F6EECF244321}">
                <p14:modId xmlns:p14="http://schemas.microsoft.com/office/powerpoint/2010/main" val="1106542236"/>
              </p:ext>
            </p:extLst>
          </p:nvPr>
        </p:nvGraphicFramePr>
        <p:xfrm>
          <a:off x="4635138" y="423997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9A348373-F86A-8E2F-CC04-0C62C359770C}"/>
              </a:ext>
            </a:extLst>
          </p:cNvPr>
          <p:cNvGraphicFramePr>
            <a:graphicFrameLocks noGrp="1"/>
          </p:cNvGraphicFramePr>
          <p:nvPr>
            <p:extLst>
              <p:ext uri="{D42A27DB-BD31-4B8C-83A1-F6EECF244321}">
                <p14:modId xmlns:p14="http://schemas.microsoft.com/office/powerpoint/2010/main" val="2852683779"/>
              </p:ext>
            </p:extLst>
          </p:nvPr>
        </p:nvGraphicFramePr>
        <p:xfrm>
          <a:off x="4635138" y="306958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BBC14076-7A62-4B84-EC37-DAF95C6F8343}"/>
              </a:ext>
            </a:extLst>
          </p:cNvPr>
          <p:cNvGraphicFramePr>
            <a:graphicFrameLocks noGrp="1"/>
          </p:cNvGraphicFramePr>
          <p:nvPr>
            <p:extLst>
              <p:ext uri="{D42A27DB-BD31-4B8C-83A1-F6EECF244321}">
                <p14:modId xmlns:p14="http://schemas.microsoft.com/office/powerpoint/2010/main" val="2501807035"/>
              </p:ext>
            </p:extLst>
          </p:nvPr>
        </p:nvGraphicFramePr>
        <p:xfrm>
          <a:off x="6311664" y="306958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2" name="Tekstfelt 11">
            <a:extLst>
              <a:ext uri="{FF2B5EF4-FFF2-40B4-BE49-F238E27FC236}">
                <a16:creationId xmlns:a16="http://schemas.microsoft.com/office/drawing/2014/main" id="{991DD87C-34AC-58D8-ADFF-056ABE7C5108}"/>
              </a:ext>
            </a:extLst>
          </p:cNvPr>
          <p:cNvSpPr txBox="1"/>
          <p:nvPr/>
        </p:nvSpPr>
        <p:spPr>
          <a:xfrm>
            <a:off x="857045" y="1789741"/>
            <a:ext cx="3611438" cy="3082113"/>
          </a:xfrm>
          <a:prstGeom prst="rect">
            <a:avLst/>
          </a:prstGeom>
        </p:spPr>
        <p:txBody>
          <a:bodyPr vert="horz" lIns="91440" tIns="45720" rIns="91440" bIns="45720" rtlCol="0">
            <a:noAutofit/>
          </a:bodyPr>
          <a:lstStyle/>
          <a:p>
            <a:r>
              <a:rPr lang="da-DK" sz="2200" dirty="0"/>
              <a:t>Resultaterne kommer ind:</a:t>
            </a:r>
          </a:p>
          <a:p>
            <a:endParaRPr lang="da-DK" sz="2200" dirty="0"/>
          </a:p>
          <a:p>
            <a:r>
              <a:rPr lang="da-DK" sz="2200" dirty="0"/>
              <a:t>2. Bruno - 1. Alice 	½-½</a:t>
            </a:r>
          </a:p>
          <a:p>
            <a:r>
              <a:rPr lang="da-DK" sz="2200" dirty="0"/>
              <a:t>5. </a:t>
            </a:r>
            <a:r>
              <a:rPr lang="da-DK" sz="2200" dirty="0" err="1"/>
              <a:t>Eloise</a:t>
            </a:r>
            <a:r>
              <a:rPr lang="da-DK" sz="2200" dirty="0"/>
              <a:t> - 11. Nancy 	1-0</a:t>
            </a:r>
          </a:p>
          <a:p>
            <a:r>
              <a:rPr lang="da-DK" sz="2200" dirty="0"/>
              <a:t>4. David – 6. Finn 	½-½</a:t>
            </a:r>
          </a:p>
          <a:p>
            <a:r>
              <a:rPr lang="da-DK" sz="2200" dirty="0"/>
              <a:t>3. Carla  - 7. Giorgia 	0-1</a:t>
            </a:r>
          </a:p>
          <a:p>
            <a:r>
              <a:rPr lang="da-DK" sz="2200" dirty="0"/>
              <a:t>9. Louise - 10. Mark 	0-1</a:t>
            </a:r>
          </a:p>
          <a:p>
            <a:r>
              <a:rPr lang="da-DK" sz="2200" dirty="0"/>
              <a:t>14. Robert - 12. Oscar 	1-0</a:t>
            </a:r>
          </a:p>
          <a:p>
            <a:r>
              <a:rPr lang="da-DK" sz="2200" dirty="0"/>
              <a:t>13. Patricia - 8. Kevin 	0-1</a:t>
            </a:r>
          </a:p>
          <a:p>
            <a:endParaRPr lang="da-DK" sz="2200" dirty="0"/>
          </a:p>
          <a:p>
            <a:r>
              <a:rPr lang="da-DK" sz="2200" dirty="0"/>
              <a:t>	</a:t>
            </a:r>
          </a:p>
        </p:txBody>
      </p:sp>
    </p:spTree>
    <p:extLst>
      <p:ext uri="{BB962C8B-B14F-4D97-AF65-F5344CB8AC3E}">
        <p14:creationId xmlns:p14="http://schemas.microsoft.com/office/powerpoint/2010/main" val="1948765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1141957716"/>
              </p:ext>
            </p:extLst>
          </p:nvPr>
        </p:nvGraphicFramePr>
        <p:xfrm>
          <a:off x="7376715"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425315554"/>
              </p:ext>
            </p:extLst>
          </p:nvPr>
        </p:nvGraphicFramePr>
        <p:xfrm>
          <a:off x="9782833" y="307705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3984688785"/>
              </p:ext>
            </p:extLst>
          </p:nvPr>
        </p:nvGraphicFramePr>
        <p:xfrm>
          <a:off x="10072933" y="432717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2103448426"/>
              </p:ext>
            </p:extLst>
          </p:nvPr>
        </p:nvGraphicFramePr>
        <p:xfrm>
          <a:off x="5684793" y="418942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7</a:t>
                      </a:r>
                    </a:p>
                  </a:txBody>
                  <a:tcPr marL="0" marR="0" marT="0" marB="0" anchor="ctr">
                    <a:solidFill>
                      <a:schemeClr val="accent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4A417AB6-0986-901D-6BA5-C2160AF2ABB2}"/>
              </a:ext>
            </a:extLst>
          </p:cNvPr>
          <p:cNvGraphicFramePr>
            <a:graphicFrameLocks noGrp="1"/>
          </p:cNvGraphicFramePr>
          <p:nvPr>
            <p:extLst>
              <p:ext uri="{D42A27DB-BD31-4B8C-83A1-F6EECF244321}">
                <p14:modId xmlns:p14="http://schemas.microsoft.com/office/powerpoint/2010/main" val="1045614224"/>
              </p:ext>
            </p:extLst>
          </p:nvPr>
        </p:nvGraphicFramePr>
        <p:xfrm>
          <a:off x="7369630" y="183686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7899BFE5-7516-C8A4-D54C-747B240A92BC}"/>
              </a:ext>
            </a:extLst>
          </p:cNvPr>
          <p:cNvGraphicFramePr>
            <a:graphicFrameLocks noGrp="1"/>
          </p:cNvGraphicFramePr>
          <p:nvPr>
            <p:extLst>
              <p:ext uri="{D42A27DB-BD31-4B8C-83A1-F6EECF244321}">
                <p14:modId xmlns:p14="http://schemas.microsoft.com/office/powerpoint/2010/main" val="3908891596"/>
              </p:ext>
            </p:extLst>
          </p:nvPr>
        </p:nvGraphicFramePr>
        <p:xfrm>
          <a:off x="3985950" y="421879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396B7FD-CBD5-9DF8-23E3-409EBA5D6253}"/>
              </a:ext>
            </a:extLst>
          </p:cNvPr>
          <p:cNvGraphicFramePr>
            <a:graphicFrameLocks noGrp="1"/>
          </p:cNvGraphicFramePr>
          <p:nvPr>
            <p:extLst>
              <p:ext uri="{D42A27DB-BD31-4B8C-83A1-F6EECF244321}">
                <p14:modId xmlns:p14="http://schemas.microsoft.com/office/powerpoint/2010/main" val="3482100986"/>
              </p:ext>
            </p:extLst>
          </p:nvPr>
        </p:nvGraphicFramePr>
        <p:xfrm>
          <a:off x="5646305" y="182987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2391AE7-8493-4022-A3A5-03B26999764C}"/>
              </a:ext>
            </a:extLst>
          </p:cNvPr>
          <p:cNvGraphicFramePr>
            <a:graphicFrameLocks noGrp="1"/>
          </p:cNvGraphicFramePr>
          <p:nvPr>
            <p:extLst>
              <p:ext uri="{D42A27DB-BD31-4B8C-83A1-F6EECF244321}">
                <p14:modId xmlns:p14="http://schemas.microsoft.com/office/powerpoint/2010/main" val="3045010734"/>
              </p:ext>
            </p:extLst>
          </p:nvPr>
        </p:nvGraphicFramePr>
        <p:xfrm>
          <a:off x="9298934"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D6369135-5286-B727-9506-EDB2B318D0A0}"/>
              </a:ext>
            </a:extLst>
          </p:cNvPr>
          <p:cNvGraphicFramePr>
            <a:graphicFrameLocks noGrp="1"/>
          </p:cNvGraphicFramePr>
          <p:nvPr>
            <p:extLst>
              <p:ext uri="{D42A27DB-BD31-4B8C-83A1-F6EECF244321}">
                <p14:modId xmlns:p14="http://schemas.microsoft.com/office/powerpoint/2010/main" val="1229994921"/>
              </p:ext>
            </p:extLst>
          </p:nvPr>
        </p:nvGraphicFramePr>
        <p:xfrm>
          <a:off x="665239" y="183222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7DAC6F43-617B-535E-B6E9-37DF3FF87C00}"/>
              </a:ext>
            </a:extLst>
          </p:cNvPr>
          <p:cNvGraphicFramePr>
            <a:graphicFrameLocks noGrp="1"/>
          </p:cNvGraphicFramePr>
          <p:nvPr>
            <p:extLst>
              <p:ext uri="{D42A27DB-BD31-4B8C-83A1-F6EECF244321}">
                <p14:modId xmlns:p14="http://schemas.microsoft.com/office/powerpoint/2010/main" val="1862055299"/>
              </p:ext>
            </p:extLst>
          </p:nvPr>
        </p:nvGraphicFramePr>
        <p:xfrm>
          <a:off x="3985950" y="302782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9212CCCF-347B-9FEF-FF11-FA09698B97B8}"/>
              </a:ext>
            </a:extLst>
          </p:cNvPr>
          <p:cNvGraphicFramePr>
            <a:graphicFrameLocks noGrp="1"/>
          </p:cNvGraphicFramePr>
          <p:nvPr>
            <p:extLst>
              <p:ext uri="{D42A27DB-BD31-4B8C-83A1-F6EECF244321}">
                <p14:modId xmlns:p14="http://schemas.microsoft.com/office/powerpoint/2010/main" val="389352345"/>
              </p:ext>
            </p:extLst>
          </p:nvPr>
        </p:nvGraphicFramePr>
        <p:xfrm>
          <a:off x="2325595" y="1832221"/>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385A5DFE-ED78-229F-AA10-57A1284E4010}"/>
              </a:ext>
            </a:extLst>
          </p:cNvPr>
          <p:cNvGraphicFramePr>
            <a:graphicFrameLocks noGrp="1"/>
          </p:cNvGraphicFramePr>
          <p:nvPr>
            <p:extLst>
              <p:ext uri="{D42A27DB-BD31-4B8C-83A1-F6EECF244321}">
                <p14:modId xmlns:p14="http://schemas.microsoft.com/office/powerpoint/2010/main" val="3563629647"/>
              </p:ext>
            </p:extLst>
          </p:nvPr>
        </p:nvGraphicFramePr>
        <p:xfrm>
          <a:off x="3985950" y="183686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9A348373-F86A-8E2F-CC04-0C62C359770C}"/>
              </a:ext>
            </a:extLst>
          </p:cNvPr>
          <p:cNvGraphicFramePr>
            <a:graphicFrameLocks noGrp="1"/>
          </p:cNvGraphicFramePr>
          <p:nvPr>
            <p:extLst>
              <p:ext uri="{D42A27DB-BD31-4B8C-83A1-F6EECF244321}">
                <p14:modId xmlns:p14="http://schemas.microsoft.com/office/powerpoint/2010/main" val="905302584"/>
              </p:ext>
            </p:extLst>
          </p:nvPr>
        </p:nvGraphicFramePr>
        <p:xfrm>
          <a:off x="665239" y="305634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BBC14076-7A62-4B84-EC37-DAF95C6F8343}"/>
              </a:ext>
            </a:extLst>
          </p:cNvPr>
          <p:cNvGraphicFramePr>
            <a:graphicFrameLocks noGrp="1"/>
          </p:cNvGraphicFramePr>
          <p:nvPr>
            <p:extLst>
              <p:ext uri="{D42A27DB-BD31-4B8C-83A1-F6EECF244321}">
                <p14:modId xmlns:p14="http://schemas.microsoft.com/office/powerpoint/2010/main" val="1886784144"/>
              </p:ext>
            </p:extLst>
          </p:nvPr>
        </p:nvGraphicFramePr>
        <p:xfrm>
          <a:off x="5660475" y="302335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6" name="Tekstfelt 15">
            <a:extLst>
              <a:ext uri="{FF2B5EF4-FFF2-40B4-BE49-F238E27FC236}">
                <a16:creationId xmlns:a16="http://schemas.microsoft.com/office/drawing/2014/main" id="{99E9685A-A284-B4CF-D45C-D521A78E7094}"/>
              </a:ext>
            </a:extLst>
          </p:cNvPr>
          <p:cNvSpPr txBox="1"/>
          <p:nvPr/>
        </p:nvSpPr>
        <p:spPr>
          <a:xfrm>
            <a:off x="5111931" y="5599612"/>
            <a:ext cx="1657505" cy="369332"/>
          </a:xfrm>
          <a:prstGeom prst="rect">
            <a:avLst/>
          </a:prstGeom>
          <a:noFill/>
        </p:spPr>
        <p:txBody>
          <a:bodyPr wrap="none" rtlCol="0">
            <a:spAutoFit/>
          </a:bodyPr>
          <a:lstStyle/>
          <a:p>
            <a:r>
              <a:rPr lang="da-DK" dirty="0"/>
              <a:t>Pointgrupperne</a:t>
            </a:r>
          </a:p>
        </p:txBody>
      </p:sp>
    </p:spTree>
    <p:extLst>
      <p:ext uri="{BB962C8B-B14F-4D97-AF65-F5344CB8AC3E}">
        <p14:creationId xmlns:p14="http://schemas.microsoft.com/office/powerpoint/2010/main" val="3282974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7899BFE5-7516-C8A4-D54C-747B240A92BC}"/>
              </a:ext>
            </a:extLst>
          </p:cNvPr>
          <p:cNvGraphicFramePr>
            <a:graphicFrameLocks noGrp="1"/>
          </p:cNvGraphicFramePr>
          <p:nvPr>
            <p:extLst>
              <p:ext uri="{D42A27DB-BD31-4B8C-83A1-F6EECF244321}">
                <p14:modId xmlns:p14="http://schemas.microsoft.com/office/powerpoint/2010/main" val="866862614"/>
              </p:ext>
            </p:extLst>
          </p:nvPr>
        </p:nvGraphicFramePr>
        <p:xfrm>
          <a:off x="2312116" y="416642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D6369135-5286-B727-9506-EDB2B318D0A0}"/>
              </a:ext>
            </a:extLst>
          </p:cNvPr>
          <p:cNvGraphicFramePr>
            <a:graphicFrameLocks noGrp="1"/>
          </p:cNvGraphicFramePr>
          <p:nvPr>
            <p:extLst>
              <p:ext uri="{D42A27DB-BD31-4B8C-83A1-F6EECF244321}">
                <p14:modId xmlns:p14="http://schemas.microsoft.com/office/powerpoint/2010/main" val="2497638264"/>
              </p:ext>
            </p:extLst>
          </p:nvPr>
        </p:nvGraphicFramePr>
        <p:xfrm>
          <a:off x="665239" y="183222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7DAC6F43-617B-535E-B6E9-37DF3FF87C00}"/>
              </a:ext>
            </a:extLst>
          </p:cNvPr>
          <p:cNvGraphicFramePr>
            <a:graphicFrameLocks noGrp="1"/>
          </p:cNvGraphicFramePr>
          <p:nvPr>
            <p:extLst>
              <p:ext uri="{D42A27DB-BD31-4B8C-83A1-F6EECF244321}">
                <p14:modId xmlns:p14="http://schemas.microsoft.com/office/powerpoint/2010/main" val="1472885030"/>
              </p:ext>
            </p:extLst>
          </p:nvPr>
        </p:nvGraphicFramePr>
        <p:xfrm>
          <a:off x="2312116" y="299570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9212CCCF-347B-9FEF-FF11-FA09698B97B8}"/>
              </a:ext>
            </a:extLst>
          </p:cNvPr>
          <p:cNvGraphicFramePr>
            <a:graphicFrameLocks noGrp="1"/>
          </p:cNvGraphicFramePr>
          <p:nvPr>
            <p:extLst>
              <p:ext uri="{D42A27DB-BD31-4B8C-83A1-F6EECF244321}">
                <p14:modId xmlns:p14="http://schemas.microsoft.com/office/powerpoint/2010/main" val="1060561449"/>
              </p:ext>
            </p:extLst>
          </p:nvPr>
        </p:nvGraphicFramePr>
        <p:xfrm>
          <a:off x="642626" y="4185522"/>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accent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385A5DFE-ED78-229F-AA10-57A1284E4010}"/>
              </a:ext>
            </a:extLst>
          </p:cNvPr>
          <p:cNvGraphicFramePr>
            <a:graphicFrameLocks noGrp="1"/>
          </p:cNvGraphicFramePr>
          <p:nvPr>
            <p:extLst>
              <p:ext uri="{D42A27DB-BD31-4B8C-83A1-F6EECF244321}">
                <p14:modId xmlns:p14="http://schemas.microsoft.com/office/powerpoint/2010/main" val="557425594"/>
              </p:ext>
            </p:extLst>
          </p:nvPr>
        </p:nvGraphicFramePr>
        <p:xfrm>
          <a:off x="2334729" y="183686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9A348373-F86A-8E2F-CC04-0C62C359770C}"/>
              </a:ext>
            </a:extLst>
          </p:cNvPr>
          <p:cNvGraphicFramePr>
            <a:graphicFrameLocks noGrp="1"/>
          </p:cNvGraphicFramePr>
          <p:nvPr>
            <p:extLst>
              <p:ext uri="{D42A27DB-BD31-4B8C-83A1-F6EECF244321}">
                <p14:modId xmlns:p14="http://schemas.microsoft.com/office/powerpoint/2010/main" val="2490247164"/>
              </p:ext>
            </p:extLst>
          </p:nvPr>
        </p:nvGraphicFramePr>
        <p:xfrm>
          <a:off x="642626"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6" name="Tekstfelt 15">
            <a:extLst>
              <a:ext uri="{FF2B5EF4-FFF2-40B4-BE49-F238E27FC236}">
                <a16:creationId xmlns:a16="http://schemas.microsoft.com/office/drawing/2014/main" id="{99E9685A-A284-B4CF-D45C-D521A78E7094}"/>
              </a:ext>
            </a:extLst>
          </p:cNvPr>
          <p:cNvSpPr txBox="1"/>
          <p:nvPr/>
        </p:nvSpPr>
        <p:spPr>
          <a:xfrm>
            <a:off x="4004218" y="1832220"/>
            <a:ext cx="7273381" cy="1446550"/>
          </a:xfrm>
          <a:prstGeom prst="rect">
            <a:avLst/>
          </a:prstGeom>
          <a:noFill/>
        </p:spPr>
        <p:txBody>
          <a:bodyPr wrap="square" rtlCol="0">
            <a:spAutoFit/>
          </a:bodyPr>
          <a:lstStyle/>
          <a:p>
            <a:r>
              <a:rPr lang="da-DK" sz="2200" dirty="0"/>
              <a:t>De to spillere med 4 point har mødt hinanden og flyder ned til den enkelte spiller med 3,5 point.</a:t>
            </a:r>
          </a:p>
          <a:p>
            <a:r>
              <a:rPr lang="da-DK" sz="2200" dirty="0"/>
              <a:t>De har alle mødtes indbyrdes, så de flyder alle tre ned til 3p gruppen.</a:t>
            </a:r>
          </a:p>
        </p:txBody>
      </p:sp>
    </p:spTree>
    <p:extLst>
      <p:ext uri="{BB962C8B-B14F-4D97-AF65-F5344CB8AC3E}">
        <p14:creationId xmlns:p14="http://schemas.microsoft.com/office/powerpoint/2010/main" val="13511976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7899BFE5-7516-C8A4-D54C-747B240A92BC}"/>
              </a:ext>
            </a:extLst>
          </p:cNvPr>
          <p:cNvGraphicFramePr>
            <a:graphicFrameLocks noGrp="1"/>
          </p:cNvGraphicFramePr>
          <p:nvPr>
            <p:extLst>
              <p:ext uri="{D42A27DB-BD31-4B8C-83A1-F6EECF244321}">
                <p14:modId xmlns:p14="http://schemas.microsoft.com/office/powerpoint/2010/main" val="1561965275"/>
              </p:ext>
            </p:extLst>
          </p:nvPr>
        </p:nvGraphicFramePr>
        <p:xfrm>
          <a:off x="2312116" y="416642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D6369135-5286-B727-9506-EDB2B318D0A0}"/>
              </a:ext>
            </a:extLst>
          </p:cNvPr>
          <p:cNvGraphicFramePr>
            <a:graphicFrameLocks noGrp="1"/>
          </p:cNvGraphicFramePr>
          <p:nvPr>
            <p:extLst>
              <p:ext uri="{D42A27DB-BD31-4B8C-83A1-F6EECF244321}">
                <p14:modId xmlns:p14="http://schemas.microsoft.com/office/powerpoint/2010/main" val="3909876270"/>
              </p:ext>
            </p:extLst>
          </p:nvPr>
        </p:nvGraphicFramePr>
        <p:xfrm>
          <a:off x="665239" y="183222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7DAC6F43-617B-535E-B6E9-37DF3FF87C00}"/>
              </a:ext>
            </a:extLst>
          </p:cNvPr>
          <p:cNvGraphicFramePr>
            <a:graphicFrameLocks noGrp="1"/>
          </p:cNvGraphicFramePr>
          <p:nvPr>
            <p:extLst>
              <p:ext uri="{D42A27DB-BD31-4B8C-83A1-F6EECF244321}">
                <p14:modId xmlns:p14="http://schemas.microsoft.com/office/powerpoint/2010/main" val="2264192307"/>
              </p:ext>
            </p:extLst>
          </p:nvPr>
        </p:nvGraphicFramePr>
        <p:xfrm>
          <a:off x="2312116" y="299570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9212CCCF-347B-9FEF-FF11-FA09698B97B8}"/>
              </a:ext>
            </a:extLst>
          </p:cNvPr>
          <p:cNvGraphicFramePr>
            <a:graphicFrameLocks noGrp="1"/>
          </p:cNvGraphicFramePr>
          <p:nvPr>
            <p:extLst>
              <p:ext uri="{D42A27DB-BD31-4B8C-83A1-F6EECF244321}">
                <p14:modId xmlns:p14="http://schemas.microsoft.com/office/powerpoint/2010/main" val="4241714163"/>
              </p:ext>
            </p:extLst>
          </p:nvPr>
        </p:nvGraphicFramePr>
        <p:xfrm>
          <a:off x="642626" y="4185522"/>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2</a:t>
                      </a:r>
                    </a:p>
                  </a:txBody>
                  <a:tcPr marL="0" marR="0" marT="0" marB="0" anchor="ctr">
                    <a:solidFill>
                      <a:schemeClr val="accent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385A5DFE-ED78-229F-AA10-57A1284E4010}"/>
              </a:ext>
            </a:extLst>
          </p:cNvPr>
          <p:cNvGraphicFramePr>
            <a:graphicFrameLocks noGrp="1"/>
          </p:cNvGraphicFramePr>
          <p:nvPr>
            <p:extLst>
              <p:ext uri="{D42A27DB-BD31-4B8C-83A1-F6EECF244321}">
                <p14:modId xmlns:p14="http://schemas.microsoft.com/office/powerpoint/2010/main" val="3584984095"/>
              </p:ext>
            </p:extLst>
          </p:nvPr>
        </p:nvGraphicFramePr>
        <p:xfrm>
          <a:off x="2334729" y="183686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9A348373-F86A-8E2F-CC04-0C62C359770C}"/>
              </a:ext>
            </a:extLst>
          </p:cNvPr>
          <p:cNvGraphicFramePr>
            <a:graphicFrameLocks noGrp="1"/>
          </p:cNvGraphicFramePr>
          <p:nvPr>
            <p:extLst>
              <p:ext uri="{D42A27DB-BD31-4B8C-83A1-F6EECF244321}">
                <p14:modId xmlns:p14="http://schemas.microsoft.com/office/powerpoint/2010/main" val="4015366928"/>
              </p:ext>
            </p:extLst>
          </p:nvPr>
        </p:nvGraphicFramePr>
        <p:xfrm>
          <a:off x="642626"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2" name="Tekstfelt 11">
            <a:extLst>
              <a:ext uri="{FF2B5EF4-FFF2-40B4-BE49-F238E27FC236}">
                <a16:creationId xmlns:a16="http://schemas.microsoft.com/office/drawing/2014/main" id="{6256D79F-F8B0-9BAB-F763-5F6A06E902E1}"/>
              </a:ext>
            </a:extLst>
          </p:cNvPr>
          <p:cNvSpPr txBox="1"/>
          <p:nvPr/>
        </p:nvSpPr>
        <p:spPr>
          <a:xfrm>
            <a:off x="4087771" y="1832221"/>
            <a:ext cx="3326995" cy="1785104"/>
          </a:xfrm>
          <a:prstGeom prst="rect">
            <a:avLst/>
          </a:prstGeom>
          <a:noFill/>
        </p:spPr>
        <p:txBody>
          <a:bodyPr wrap="square" rtlCol="0">
            <a:spAutoFit/>
          </a:bodyPr>
          <a:lstStyle/>
          <a:p>
            <a:r>
              <a:rPr lang="da-DK" sz="2200" dirty="0"/>
              <a:t>Spiller nr. 2 kan kun møde nr. 4, så den parring kan vi ikke gøre noget ved, selvom der overtrædes en stærk farvepræference.</a:t>
            </a:r>
          </a:p>
        </p:txBody>
      </p:sp>
      <p:sp>
        <p:nvSpPr>
          <p:cNvPr id="17" name="Tekstfelt 16">
            <a:extLst>
              <a:ext uri="{FF2B5EF4-FFF2-40B4-BE49-F238E27FC236}">
                <a16:creationId xmlns:a16="http://schemas.microsoft.com/office/drawing/2014/main" id="{62C7AC8E-F0A9-7234-B2DF-E85A39928A9B}"/>
              </a:ext>
            </a:extLst>
          </p:cNvPr>
          <p:cNvSpPr txBox="1"/>
          <p:nvPr/>
        </p:nvSpPr>
        <p:spPr>
          <a:xfrm>
            <a:off x="4137210" y="3696521"/>
            <a:ext cx="3326995" cy="2800767"/>
          </a:xfrm>
          <a:prstGeom prst="rect">
            <a:avLst/>
          </a:prstGeom>
          <a:noFill/>
        </p:spPr>
        <p:txBody>
          <a:bodyPr wrap="square" rtlCol="0">
            <a:spAutoFit/>
          </a:bodyPr>
          <a:lstStyle/>
          <a:p>
            <a:r>
              <a:rPr lang="da-DK" sz="2200" dirty="0"/>
              <a:t>Spiller nr. 5 skal møde enten 6 eller 7, så der er kun to muligheder:</a:t>
            </a:r>
          </a:p>
          <a:p>
            <a:r>
              <a:rPr lang="da-DK" sz="2200" dirty="0"/>
              <a:t>5-6 og 1-7 overtræder to svage farvepræferencer.</a:t>
            </a:r>
          </a:p>
          <a:p>
            <a:r>
              <a:rPr lang="da-DK" sz="2200" dirty="0"/>
              <a:t>5-7 og 1-6 overtræder kun en; altså er det den, der vælges.</a:t>
            </a:r>
          </a:p>
        </p:txBody>
      </p:sp>
      <p:graphicFrame>
        <p:nvGraphicFramePr>
          <p:cNvPr id="18" name="Tabel 17">
            <a:extLst>
              <a:ext uri="{FF2B5EF4-FFF2-40B4-BE49-F238E27FC236}">
                <a16:creationId xmlns:a16="http://schemas.microsoft.com/office/drawing/2014/main" id="{75DF30C6-3826-4F9E-4C7B-81882DE59EB6}"/>
              </a:ext>
            </a:extLst>
          </p:cNvPr>
          <p:cNvGraphicFramePr>
            <a:graphicFrameLocks noGrp="1"/>
          </p:cNvGraphicFramePr>
          <p:nvPr>
            <p:extLst>
              <p:ext uri="{D42A27DB-BD31-4B8C-83A1-F6EECF244321}">
                <p14:modId xmlns:p14="http://schemas.microsoft.com/office/powerpoint/2010/main" val="1005968520"/>
              </p:ext>
            </p:extLst>
          </p:nvPr>
        </p:nvGraphicFramePr>
        <p:xfrm>
          <a:off x="9433405" y="302005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571E8C39-9496-C320-025F-0ED5AB2E5184}"/>
              </a:ext>
            </a:extLst>
          </p:cNvPr>
          <p:cNvGraphicFramePr>
            <a:graphicFrameLocks noGrp="1"/>
          </p:cNvGraphicFramePr>
          <p:nvPr>
            <p:extLst>
              <p:ext uri="{D42A27DB-BD31-4B8C-83A1-F6EECF244321}">
                <p14:modId xmlns:p14="http://schemas.microsoft.com/office/powerpoint/2010/main" val="3903106305"/>
              </p:ext>
            </p:extLst>
          </p:nvPr>
        </p:nvGraphicFramePr>
        <p:xfrm>
          <a:off x="7763915" y="183222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6CBDE4B7-585F-51F0-57AD-10A76CFEB6C4}"/>
              </a:ext>
            </a:extLst>
          </p:cNvPr>
          <p:cNvGraphicFramePr>
            <a:graphicFrameLocks noGrp="1"/>
          </p:cNvGraphicFramePr>
          <p:nvPr>
            <p:extLst>
              <p:ext uri="{D42A27DB-BD31-4B8C-83A1-F6EECF244321}">
                <p14:modId xmlns:p14="http://schemas.microsoft.com/office/powerpoint/2010/main" val="2286451226"/>
              </p:ext>
            </p:extLst>
          </p:nvPr>
        </p:nvGraphicFramePr>
        <p:xfrm>
          <a:off x="9433405" y="420324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6C506B26-67A5-6534-AA90-9DCC93921C69}"/>
              </a:ext>
            </a:extLst>
          </p:cNvPr>
          <p:cNvGraphicFramePr>
            <a:graphicFrameLocks noGrp="1"/>
          </p:cNvGraphicFramePr>
          <p:nvPr>
            <p:extLst>
              <p:ext uri="{D42A27DB-BD31-4B8C-83A1-F6EECF244321}">
                <p14:modId xmlns:p14="http://schemas.microsoft.com/office/powerpoint/2010/main" val="1852203414"/>
              </p:ext>
            </p:extLst>
          </p:nvPr>
        </p:nvGraphicFramePr>
        <p:xfrm>
          <a:off x="7741302" y="4185522"/>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1C2F2324-7E05-9CA5-8A46-0E1423D8309E}"/>
              </a:ext>
            </a:extLst>
          </p:cNvPr>
          <p:cNvGraphicFramePr>
            <a:graphicFrameLocks noGrp="1"/>
          </p:cNvGraphicFramePr>
          <p:nvPr>
            <p:extLst>
              <p:ext uri="{D42A27DB-BD31-4B8C-83A1-F6EECF244321}">
                <p14:modId xmlns:p14="http://schemas.microsoft.com/office/powerpoint/2010/main" val="3098017897"/>
              </p:ext>
            </p:extLst>
          </p:nvPr>
        </p:nvGraphicFramePr>
        <p:xfrm>
          <a:off x="9433405" y="183686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863F49EB-06D0-5321-00F3-1615AA23AE7D}"/>
              </a:ext>
            </a:extLst>
          </p:cNvPr>
          <p:cNvGraphicFramePr>
            <a:graphicFrameLocks noGrp="1"/>
          </p:cNvGraphicFramePr>
          <p:nvPr>
            <p:extLst>
              <p:ext uri="{D42A27DB-BD31-4B8C-83A1-F6EECF244321}">
                <p14:modId xmlns:p14="http://schemas.microsoft.com/office/powerpoint/2010/main" val="724590849"/>
              </p:ext>
            </p:extLst>
          </p:nvPr>
        </p:nvGraphicFramePr>
        <p:xfrm>
          <a:off x="7741302"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Tree>
    <p:extLst>
      <p:ext uri="{BB962C8B-B14F-4D97-AF65-F5344CB8AC3E}">
        <p14:creationId xmlns:p14="http://schemas.microsoft.com/office/powerpoint/2010/main" val="9209730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Tabel 27">
            <a:extLst>
              <a:ext uri="{FF2B5EF4-FFF2-40B4-BE49-F238E27FC236}">
                <a16:creationId xmlns:a16="http://schemas.microsoft.com/office/drawing/2014/main" id="{50338E84-1F70-F0FF-4574-2808AFAB71C2}"/>
              </a:ext>
            </a:extLst>
          </p:cNvPr>
          <p:cNvGraphicFramePr>
            <a:graphicFrameLocks noGrp="1"/>
          </p:cNvGraphicFramePr>
          <p:nvPr>
            <p:extLst>
              <p:ext uri="{D42A27DB-BD31-4B8C-83A1-F6EECF244321}">
                <p14:modId xmlns:p14="http://schemas.microsoft.com/office/powerpoint/2010/main" val="2541854152"/>
              </p:ext>
            </p:extLst>
          </p:nvPr>
        </p:nvGraphicFramePr>
        <p:xfrm>
          <a:off x="2564478"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396B7FD-CBD5-9DF8-23E3-409EBA5D6253}"/>
              </a:ext>
            </a:extLst>
          </p:cNvPr>
          <p:cNvGraphicFramePr>
            <a:graphicFrameLocks noGrp="1"/>
          </p:cNvGraphicFramePr>
          <p:nvPr>
            <p:extLst>
              <p:ext uri="{D42A27DB-BD31-4B8C-83A1-F6EECF244321}">
                <p14:modId xmlns:p14="http://schemas.microsoft.com/office/powerpoint/2010/main" val="271078556"/>
              </p:ext>
            </p:extLst>
          </p:nvPr>
        </p:nvGraphicFramePr>
        <p:xfrm>
          <a:off x="838200"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BBC14076-7A62-4B84-EC37-DAF95C6F8343}"/>
              </a:ext>
            </a:extLst>
          </p:cNvPr>
          <p:cNvGraphicFramePr>
            <a:graphicFrameLocks noGrp="1"/>
          </p:cNvGraphicFramePr>
          <p:nvPr>
            <p:extLst>
              <p:ext uri="{D42A27DB-BD31-4B8C-83A1-F6EECF244321}">
                <p14:modId xmlns:p14="http://schemas.microsoft.com/office/powerpoint/2010/main" val="1297220547"/>
              </p:ext>
            </p:extLst>
          </p:nvPr>
        </p:nvGraphicFramePr>
        <p:xfrm>
          <a:off x="2550308"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2" name="Tekstfelt 11">
            <a:extLst>
              <a:ext uri="{FF2B5EF4-FFF2-40B4-BE49-F238E27FC236}">
                <a16:creationId xmlns:a16="http://schemas.microsoft.com/office/drawing/2014/main" id="{012BBE6E-0D00-9209-D7F3-04C6859DA5D9}"/>
              </a:ext>
            </a:extLst>
          </p:cNvPr>
          <p:cNvSpPr txBox="1"/>
          <p:nvPr/>
        </p:nvSpPr>
        <p:spPr>
          <a:xfrm>
            <a:off x="577970" y="4094457"/>
            <a:ext cx="4171739" cy="2462213"/>
          </a:xfrm>
          <a:prstGeom prst="rect">
            <a:avLst/>
          </a:prstGeom>
          <a:noFill/>
        </p:spPr>
        <p:txBody>
          <a:bodyPr wrap="square" rtlCol="0">
            <a:spAutoFit/>
          </a:bodyPr>
          <a:lstStyle/>
          <a:p>
            <a:r>
              <a:rPr lang="da-DK" sz="2200" dirty="0"/>
              <a:t>10 mod 11 og 14, der flyder ned er en lovlig parring, men den overtræder en svag farvepræference.</a:t>
            </a:r>
          </a:p>
          <a:p>
            <a:r>
              <a:rPr lang="da-DK" sz="2200" dirty="0"/>
              <a:t>10 mod 14 går jo ikke, så må vi ty til ombytning mellem S1 og S2 og efterfølgende </a:t>
            </a:r>
            <a:r>
              <a:rPr lang="da-DK" sz="2200" dirty="0" err="1"/>
              <a:t>omflytning</a:t>
            </a:r>
            <a:r>
              <a:rPr lang="da-DK" sz="2200" dirty="0"/>
              <a:t> i S2</a:t>
            </a:r>
          </a:p>
        </p:txBody>
      </p:sp>
      <p:graphicFrame>
        <p:nvGraphicFramePr>
          <p:cNvPr id="17" name="Tabel 16">
            <a:extLst>
              <a:ext uri="{FF2B5EF4-FFF2-40B4-BE49-F238E27FC236}">
                <a16:creationId xmlns:a16="http://schemas.microsoft.com/office/drawing/2014/main" id="{012E354B-8698-1E7D-1D92-D5067BEE56F9}"/>
              </a:ext>
            </a:extLst>
          </p:cNvPr>
          <p:cNvGraphicFramePr>
            <a:graphicFrameLocks noGrp="1"/>
          </p:cNvGraphicFramePr>
          <p:nvPr>
            <p:extLst>
              <p:ext uri="{D42A27DB-BD31-4B8C-83A1-F6EECF244321}">
                <p14:modId xmlns:p14="http://schemas.microsoft.com/office/powerpoint/2010/main" val="1895924057"/>
              </p:ext>
            </p:extLst>
          </p:nvPr>
        </p:nvGraphicFramePr>
        <p:xfrm>
          <a:off x="6543872"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8" name="Tabel 17">
            <a:extLst>
              <a:ext uri="{FF2B5EF4-FFF2-40B4-BE49-F238E27FC236}">
                <a16:creationId xmlns:a16="http://schemas.microsoft.com/office/drawing/2014/main" id="{EC3031FA-7084-A807-A7F5-BB18579394E6}"/>
              </a:ext>
            </a:extLst>
          </p:cNvPr>
          <p:cNvGraphicFramePr>
            <a:graphicFrameLocks noGrp="1"/>
          </p:cNvGraphicFramePr>
          <p:nvPr>
            <p:extLst>
              <p:ext uri="{D42A27DB-BD31-4B8C-83A1-F6EECF244321}">
                <p14:modId xmlns:p14="http://schemas.microsoft.com/office/powerpoint/2010/main" val="1610045330"/>
              </p:ext>
            </p:extLst>
          </p:nvPr>
        </p:nvGraphicFramePr>
        <p:xfrm>
          <a:off x="6543872" y="299858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49D8F9F7-9D10-53EB-2399-F38E10369171}"/>
              </a:ext>
            </a:extLst>
          </p:cNvPr>
          <p:cNvGraphicFramePr>
            <a:graphicFrameLocks noGrp="1"/>
          </p:cNvGraphicFramePr>
          <p:nvPr>
            <p:extLst>
              <p:ext uri="{D42A27DB-BD31-4B8C-83A1-F6EECF244321}">
                <p14:modId xmlns:p14="http://schemas.microsoft.com/office/powerpoint/2010/main" val="3783763875"/>
              </p:ext>
            </p:extLst>
          </p:nvPr>
        </p:nvGraphicFramePr>
        <p:xfrm>
          <a:off x="4874130"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0" name="Tekstfelt 19">
            <a:extLst>
              <a:ext uri="{FF2B5EF4-FFF2-40B4-BE49-F238E27FC236}">
                <a16:creationId xmlns:a16="http://schemas.microsoft.com/office/drawing/2014/main" id="{55D35189-08C4-81A0-3440-72BD21A48776}"/>
              </a:ext>
            </a:extLst>
          </p:cNvPr>
          <p:cNvSpPr txBox="1"/>
          <p:nvPr/>
        </p:nvSpPr>
        <p:spPr>
          <a:xfrm>
            <a:off x="4960189" y="4090100"/>
            <a:ext cx="3400533" cy="769441"/>
          </a:xfrm>
          <a:prstGeom prst="rect">
            <a:avLst/>
          </a:prstGeom>
          <a:noFill/>
        </p:spPr>
        <p:txBody>
          <a:bodyPr wrap="square" rtlCol="0">
            <a:spAutoFit/>
          </a:bodyPr>
          <a:lstStyle/>
          <a:p>
            <a:r>
              <a:rPr lang="da-DK" sz="2200" dirty="0"/>
              <a:t>11 mod 14 og 10, der flyder ned er en perfekt parring.</a:t>
            </a:r>
          </a:p>
        </p:txBody>
      </p:sp>
    </p:spTree>
    <p:extLst>
      <p:ext uri="{BB962C8B-B14F-4D97-AF65-F5344CB8AC3E}">
        <p14:creationId xmlns:p14="http://schemas.microsoft.com/office/powerpoint/2010/main" val="36122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1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kstfelt 37">
            <a:extLst>
              <a:ext uri="{FF2B5EF4-FFF2-40B4-BE49-F238E27FC236}">
                <a16:creationId xmlns:a16="http://schemas.microsoft.com/office/drawing/2014/main" id="{201628B2-2F92-90E4-62C4-35CD2E3216EA}"/>
              </a:ext>
            </a:extLst>
          </p:cNvPr>
          <p:cNvSpPr txBox="1"/>
          <p:nvPr/>
        </p:nvSpPr>
        <p:spPr>
          <a:xfrm>
            <a:off x="857045" y="1789742"/>
            <a:ext cx="10496755" cy="718820"/>
          </a:xfrm>
          <a:prstGeom prst="rect">
            <a:avLst/>
          </a:prstGeom>
        </p:spPr>
        <p:txBody>
          <a:bodyPr vert="horz" lIns="91440" tIns="45720" rIns="91440" bIns="45720" rtlCol="0">
            <a:noAutofit/>
          </a:bodyPr>
          <a:lstStyle/>
          <a:p>
            <a:r>
              <a:rPr lang="da-DK" sz="2200" dirty="0"/>
              <a:t>Spillerne deles i to grupper S1 (den øverste halvdel) og S2 (den nederste halvdel); hvis der er ulige antal, skal der være én mere i S2. </a:t>
            </a:r>
          </a:p>
          <a:p>
            <a:endParaRPr lang="da-DK" sz="2200" dirty="0"/>
          </a:p>
        </p:txBody>
      </p:sp>
      <p:sp>
        <p:nvSpPr>
          <p:cNvPr id="5" name="Tekstfelt 4">
            <a:extLst>
              <a:ext uri="{FF2B5EF4-FFF2-40B4-BE49-F238E27FC236}">
                <a16:creationId xmlns:a16="http://schemas.microsoft.com/office/drawing/2014/main" id="{74DA2D83-E7AA-7D80-2923-E42F85523ED6}"/>
              </a:ext>
            </a:extLst>
          </p:cNvPr>
          <p:cNvSpPr txBox="1"/>
          <p:nvPr/>
        </p:nvSpPr>
        <p:spPr>
          <a:xfrm>
            <a:off x="5361242" y="2468104"/>
            <a:ext cx="3589444" cy="2677656"/>
          </a:xfrm>
          <a:prstGeom prst="rect">
            <a:avLst/>
          </a:prstGeom>
          <a:noFill/>
        </p:spPr>
        <p:txBody>
          <a:bodyPr wrap="none" rtlCol="0">
            <a:spAutoFit/>
          </a:bodyPr>
          <a:lstStyle/>
          <a:p>
            <a:pPr algn="ctr"/>
            <a:r>
              <a:rPr lang="da-DK" sz="2000" dirty="0"/>
              <a:t>  </a:t>
            </a:r>
            <a:r>
              <a:rPr lang="da-DK" sz="2800" dirty="0"/>
              <a:t>S2</a:t>
            </a:r>
            <a:endParaRPr lang="da-DK" sz="2000" dirty="0"/>
          </a:p>
          <a:p>
            <a:r>
              <a:rPr lang="da-DK" sz="2000" dirty="0"/>
              <a:t>  8 Kevin		FM	2250  </a:t>
            </a:r>
          </a:p>
          <a:p>
            <a:r>
              <a:rPr lang="da-DK" sz="2000" dirty="0"/>
              <a:t>  9 Louise	WIM	2150  </a:t>
            </a:r>
          </a:p>
          <a:p>
            <a:r>
              <a:rPr lang="da-DK" sz="2000" dirty="0"/>
              <a:t>10 Mark		CM	2150  </a:t>
            </a:r>
          </a:p>
          <a:p>
            <a:r>
              <a:rPr lang="da-DK" sz="2000" dirty="0"/>
              <a:t>11 Nancy	WFM	2100  </a:t>
            </a:r>
          </a:p>
          <a:p>
            <a:r>
              <a:rPr lang="da-DK" sz="2000" dirty="0"/>
              <a:t>12 Oscar			2100  </a:t>
            </a:r>
          </a:p>
          <a:p>
            <a:r>
              <a:rPr lang="da-DK" sz="2000" dirty="0"/>
              <a:t>13 Patricia	 	2050  </a:t>
            </a:r>
          </a:p>
          <a:p>
            <a:r>
              <a:rPr lang="da-DK" sz="2000" dirty="0"/>
              <a:t>14 Robert	 	2000</a:t>
            </a:r>
          </a:p>
        </p:txBody>
      </p:sp>
      <p:sp>
        <p:nvSpPr>
          <p:cNvPr id="15" name="Tekstfelt 14">
            <a:extLst>
              <a:ext uri="{FF2B5EF4-FFF2-40B4-BE49-F238E27FC236}">
                <a16:creationId xmlns:a16="http://schemas.microsoft.com/office/drawing/2014/main" id="{7C03D2C2-3C68-0056-4535-055CEE60626D}"/>
              </a:ext>
            </a:extLst>
          </p:cNvPr>
          <p:cNvSpPr txBox="1"/>
          <p:nvPr/>
        </p:nvSpPr>
        <p:spPr>
          <a:xfrm>
            <a:off x="857045" y="2468104"/>
            <a:ext cx="3647152" cy="2677656"/>
          </a:xfrm>
          <a:prstGeom prst="rect">
            <a:avLst/>
          </a:prstGeom>
          <a:noFill/>
        </p:spPr>
        <p:txBody>
          <a:bodyPr wrap="none" rtlCol="0">
            <a:spAutoFit/>
          </a:bodyPr>
          <a:lstStyle/>
          <a:p>
            <a:pPr algn="ctr"/>
            <a:r>
              <a:rPr lang="da-DK" sz="2800" dirty="0"/>
              <a:t>S1</a:t>
            </a:r>
            <a:endParaRPr lang="da-DK" sz="2000" dirty="0"/>
          </a:p>
          <a:p>
            <a:r>
              <a:rPr lang="da-DK" sz="2000" dirty="0"/>
              <a:t>  1 Alice	                GM	2500</a:t>
            </a:r>
          </a:p>
          <a:p>
            <a:r>
              <a:rPr lang="sv-SE" sz="2000" dirty="0"/>
              <a:t>  2 Bruno	IM	2500  </a:t>
            </a:r>
            <a:endParaRPr lang="da-DK" sz="2000" dirty="0"/>
          </a:p>
          <a:p>
            <a:r>
              <a:rPr lang="sv-SE" sz="2000" dirty="0"/>
              <a:t>  3 Carla		WGM	2400  </a:t>
            </a:r>
          </a:p>
          <a:p>
            <a:r>
              <a:rPr lang="sv-SE" sz="2000" dirty="0"/>
              <a:t>  4 David		FM	2400  </a:t>
            </a:r>
          </a:p>
          <a:p>
            <a:r>
              <a:rPr lang="da-DK" sz="2000" dirty="0"/>
              <a:t>  5 </a:t>
            </a:r>
            <a:r>
              <a:rPr lang="da-DK" sz="2000" dirty="0" err="1"/>
              <a:t>Eloise</a:t>
            </a:r>
            <a:r>
              <a:rPr lang="da-DK" sz="2000" dirty="0"/>
              <a:t>		WIM	2350  </a:t>
            </a:r>
          </a:p>
          <a:p>
            <a:r>
              <a:rPr lang="sv-SE" sz="2000" dirty="0"/>
              <a:t>  6 Finn		FM	2300  </a:t>
            </a:r>
            <a:endParaRPr lang="da-DK" sz="2000" dirty="0"/>
          </a:p>
          <a:p>
            <a:r>
              <a:rPr lang="sv-SE" sz="2000" dirty="0"/>
              <a:t>  7 </a:t>
            </a:r>
            <a:r>
              <a:rPr lang="sv-SE" sz="2000" dirty="0" err="1"/>
              <a:t>Giorgia</a:t>
            </a:r>
            <a:r>
              <a:rPr lang="sv-SE" sz="2000" dirty="0"/>
              <a:t>	FM 	2250 </a:t>
            </a:r>
            <a:r>
              <a:rPr lang="da-DK" sz="2000" dirty="0"/>
              <a:t>  </a:t>
            </a:r>
          </a:p>
        </p:txBody>
      </p:sp>
      <p:sp>
        <p:nvSpPr>
          <p:cNvPr id="16" name="Tekstfelt 15">
            <a:extLst>
              <a:ext uri="{FF2B5EF4-FFF2-40B4-BE49-F238E27FC236}">
                <a16:creationId xmlns:a16="http://schemas.microsoft.com/office/drawing/2014/main" id="{9C3CB005-2197-FF89-A9C4-BB6B1DD8F981}"/>
              </a:ext>
            </a:extLst>
          </p:cNvPr>
          <p:cNvSpPr txBox="1"/>
          <p:nvPr/>
        </p:nvSpPr>
        <p:spPr>
          <a:xfrm>
            <a:off x="857045" y="5180627"/>
            <a:ext cx="10496755" cy="1487802"/>
          </a:xfrm>
          <a:prstGeom prst="rect">
            <a:avLst/>
          </a:prstGeom>
        </p:spPr>
        <p:txBody>
          <a:bodyPr vert="horz" lIns="91440" tIns="45720" rIns="91440" bIns="45720" rtlCol="0">
            <a:noAutofit/>
          </a:bodyPr>
          <a:lstStyle/>
          <a:p>
            <a:r>
              <a:rPr lang="da-DK" sz="2200" dirty="0"/>
              <a:t>Princippet i parringen er nu, at øverste spiller i S1 skal møde øverste spiller i S2, og så videre.  </a:t>
            </a:r>
          </a:p>
          <a:p>
            <a:r>
              <a:rPr lang="da-DK" sz="2200" dirty="0"/>
              <a:t>Der trækkes lod om farven (Initial </a:t>
            </a:r>
            <a:r>
              <a:rPr lang="da-DK" sz="2200" dirty="0" err="1"/>
              <a:t>colour</a:t>
            </a:r>
            <a:r>
              <a:rPr lang="da-DK" sz="2200" dirty="0"/>
              <a:t>). Spiller nr. 1  (og alle ulige nummererede spillere i den øverste halvdel (S1)) får denne farve. (Lodtrækningen gav hvid til spiller nr. 1)</a:t>
            </a:r>
          </a:p>
          <a:p>
            <a:r>
              <a:rPr lang="da-DK" sz="2200" dirty="0"/>
              <a:t> </a:t>
            </a:r>
          </a:p>
          <a:p>
            <a:endParaRPr lang="da-DK" sz="2200" dirty="0"/>
          </a:p>
        </p:txBody>
      </p:sp>
    </p:spTree>
    <p:extLst>
      <p:ext uri="{BB962C8B-B14F-4D97-AF65-F5344CB8AC3E}">
        <p14:creationId xmlns:p14="http://schemas.microsoft.com/office/powerpoint/2010/main" val="328425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el 24">
            <a:extLst>
              <a:ext uri="{FF2B5EF4-FFF2-40B4-BE49-F238E27FC236}">
                <a16:creationId xmlns:a16="http://schemas.microsoft.com/office/drawing/2014/main" id="{0691F66A-C72B-46C5-4395-4590BF573839}"/>
              </a:ext>
            </a:extLst>
          </p:cNvPr>
          <p:cNvGraphicFramePr>
            <a:graphicFrameLocks noGrp="1"/>
          </p:cNvGraphicFramePr>
          <p:nvPr>
            <p:extLst>
              <p:ext uri="{D42A27DB-BD31-4B8C-83A1-F6EECF244321}">
                <p14:modId xmlns:p14="http://schemas.microsoft.com/office/powerpoint/2010/main" val="1071774847"/>
              </p:ext>
            </p:extLst>
          </p:nvPr>
        </p:nvGraphicFramePr>
        <p:xfrm>
          <a:off x="2565877" y="299300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4A417AB6-0986-901D-6BA5-C2160AF2ABB2}"/>
              </a:ext>
            </a:extLst>
          </p:cNvPr>
          <p:cNvGraphicFramePr>
            <a:graphicFrameLocks noGrp="1"/>
          </p:cNvGraphicFramePr>
          <p:nvPr>
            <p:extLst>
              <p:ext uri="{D42A27DB-BD31-4B8C-83A1-F6EECF244321}">
                <p14:modId xmlns:p14="http://schemas.microsoft.com/office/powerpoint/2010/main" val="3836450679"/>
              </p:ext>
            </p:extLst>
          </p:nvPr>
        </p:nvGraphicFramePr>
        <p:xfrm>
          <a:off x="2558792"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F396B7FD-CBD5-9DF8-23E3-409EBA5D6253}"/>
              </a:ext>
            </a:extLst>
          </p:cNvPr>
          <p:cNvGraphicFramePr>
            <a:graphicFrameLocks noGrp="1"/>
          </p:cNvGraphicFramePr>
          <p:nvPr>
            <p:extLst>
              <p:ext uri="{D42A27DB-BD31-4B8C-83A1-F6EECF244321}">
                <p14:modId xmlns:p14="http://schemas.microsoft.com/office/powerpoint/2010/main" val="3898173675"/>
              </p:ext>
            </p:extLst>
          </p:nvPr>
        </p:nvGraphicFramePr>
        <p:xfrm>
          <a:off x="838200" y="182693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4" name="Tekstfelt 3">
            <a:extLst>
              <a:ext uri="{FF2B5EF4-FFF2-40B4-BE49-F238E27FC236}">
                <a16:creationId xmlns:a16="http://schemas.microsoft.com/office/drawing/2014/main" id="{A4A18006-0705-EE4C-DDAB-E4A1EAD161BF}"/>
              </a:ext>
            </a:extLst>
          </p:cNvPr>
          <p:cNvSpPr txBox="1"/>
          <p:nvPr/>
        </p:nvSpPr>
        <p:spPr>
          <a:xfrm>
            <a:off x="669036" y="4168573"/>
            <a:ext cx="7264905" cy="1785104"/>
          </a:xfrm>
          <a:prstGeom prst="rect">
            <a:avLst/>
          </a:prstGeom>
          <a:noFill/>
        </p:spPr>
        <p:txBody>
          <a:bodyPr wrap="square" rtlCol="0">
            <a:spAutoFit/>
          </a:bodyPr>
          <a:lstStyle/>
          <a:p>
            <a:r>
              <a:rPr lang="da-DK" sz="2200" dirty="0"/>
              <a:t>10 flyder ned til 2 p. gruppen. Første parring går ikke, men 10 mod 8 og 3, der flyder ned er ok, selvom der overtrædes en stærk farvepræference og en flyderstatus.</a:t>
            </a:r>
          </a:p>
          <a:p>
            <a:r>
              <a:rPr lang="da-DK" sz="2200" dirty="0"/>
              <a:t>3 mod 8 og 10 ned, falder på at pointforskellen for flyderen bliver større (C6).</a:t>
            </a:r>
          </a:p>
        </p:txBody>
      </p:sp>
      <p:graphicFrame>
        <p:nvGraphicFramePr>
          <p:cNvPr id="7" name="Tabel 6">
            <a:extLst>
              <a:ext uri="{FF2B5EF4-FFF2-40B4-BE49-F238E27FC236}">
                <a16:creationId xmlns:a16="http://schemas.microsoft.com/office/drawing/2014/main" id="{3F5F5151-522F-0BA0-F258-C9E550B1A70B}"/>
              </a:ext>
            </a:extLst>
          </p:cNvPr>
          <p:cNvGraphicFramePr>
            <a:graphicFrameLocks noGrp="1"/>
          </p:cNvGraphicFramePr>
          <p:nvPr>
            <p:extLst>
              <p:ext uri="{D42A27DB-BD31-4B8C-83A1-F6EECF244321}">
                <p14:modId xmlns:p14="http://schemas.microsoft.com/office/powerpoint/2010/main" val="614640426"/>
              </p:ext>
            </p:extLst>
          </p:nvPr>
        </p:nvGraphicFramePr>
        <p:xfrm>
          <a:off x="6385943" y="183614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5F6637CC-8682-1B17-85B5-349E877343F8}"/>
              </a:ext>
            </a:extLst>
          </p:cNvPr>
          <p:cNvGraphicFramePr>
            <a:graphicFrameLocks noGrp="1"/>
          </p:cNvGraphicFramePr>
          <p:nvPr>
            <p:extLst>
              <p:ext uri="{D42A27DB-BD31-4B8C-83A1-F6EECF244321}">
                <p14:modId xmlns:p14="http://schemas.microsoft.com/office/powerpoint/2010/main" val="328713564"/>
              </p:ext>
            </p:extLst>
          </p:nvPr>
        </p:nvGraphicFramePr>
        <p:xfrm>
          <a:off x="6385943" y="300293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C1A70DE8-C587-7C7B-A3FD-B48A4C9F6970}"/>
              </a:ext>
            </a:extLst>
          </p:cNvPr>
          <p:cNvGraphicFramePr>
            <a:graphicFrameLocks noGrp="1"/>
          </p:cNvGraphicFramePr>
          <p:nvPr>
            <p:extLst>
              <p:ext uri="{D42A27DB-BD31-4B8C-83A1-F6EECF244321}">
                <p14:modId xmlns:p14="http://schemas.microsoft.com/office/powerpoint/2010/main" val="4181424277"/>
              </p:ext>
            </p:extLst>
          </p:nvPr>
        </p:nvGraphicFramePr>
        <p:xfrm>
          <a:off x="4688324" y="18351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Tree>
    <p:extLst>
      <p:ext uri="{BB962C8B-B14F-4D97-AF65-F5344CB8AC3E}">
        <p14:creationId xmlns:p14="http://schemas.microsoft.com/office/powerpoint/2010/main" val="19204595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6" name="Tabel 25">
            <a:extLst>
              <a:ext uri="{FF2B5EF4-FFF2-40B4-BE49-F238E27FC236}">
                <a16:creationId xmlns:a16="http://schemas.microsoft.com/office/drawing/2014/main" id="{103EA2DA-B73B-727D-69BD-CC7CF8318390}"/>
              </a:ext>
            </a:extLst>
          </p:cNvPr>
          <p:cNvGraphicFramePr>
            <a:graphicFrameLocks noGrp="1"/>
          </p:cNvGraphicFramePr>
          <p:nvPr>
            <p:extLst>
              <p:ext uri="{D42A27DB-BD31-4B8C-83A1-F6EECF244321}">
                <p14:modId xmlns:p14="http://schemas.microsoft.com/office/powerpoint/2010/main" val="4174373203"/>
              </p:ext>
            </p:extLst>
          </p:nvPr>
        </p:nvGraphicFramePr>
        <p:xfrm>
          <a:off x="838199" y="49123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7" name="Tabel 26">
            <a:extLst>
              <a:ext uri="{FF2B5EF4-FFF2-40B4-BE49-F238E27FC236}">
                <a16:creationId xmlns:a16="http://schemas.microsoft.com/office/drawing/2014/main" id="{C38D6507-1CA0-6F3B-5F39-CBF704D8803A}"/>
              </a:ext>
            </a:extLst>
          </p:cNvPr>
          <p:cNvGraphicFramePr>
            <a:graphicFrameLocks noGrp="1"/>
          </p:cNvGraphicFramePr>
          <p:nvPr>
            <p:extLst>
              <p:ext uri="{D42A27DB-BD31-4B8C-83A1-F6EECF244321}">
                <p14:modId xmlns:p14="http://schemas.microsoft.com/office/powerpoint/2010/main" val="2203262760"/>
              </p:ext>
            </p:extLst>
          </p:nvPr>
        </p:nvGraphicFramePr>
        <p:xfrm>
          <a:off x="2476037" y="49123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 name="Tabel 2">
            <a:extLst>
              <a:ext uri="{FF2B5EF4-FFF2-40B4-BE49-F238E27FC236}">
                <a16:creationId xmlns:a16="http://schemas.microsoft.com/office/drawing/2014/main" id="{4A417AB6-0986-901D-6BA5-C2160AF2ABB2}"/>
              </a:ext>
            </a:extLst>
          </p:cNvPr>
          <p:cNvGraphicFramePr>
            <a:graphicFrameLocks noGrp="1"/>
          </p:cNvGraphicFramePr>
          <p:nvPr>
            <p:extLst>
              <p:ext uri="{D42A27DB-BD31-4B8C-83A1-F6EECF244321}">
                <p14:modId xmlns:p14="http://schemas.microsoft.com/office/powerpoint/2010/main" val="160419614"/>
              </p:ext>
            </p:extLst>
          </p:nvPr>
        </p:nvGraphicFramePr>
        <p:xfrm>
          <a:off x="838200" y="18351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02391AE7-8493-4022-A3A5-03B26999764C}"/>
              </a:ext>
            </a:extLst>
          </p:cNvPr>
          <p:cNvGraphicFramePr>
            <a:graphicFrameLocks noGrp="1"/>
          </p:cNvGraphicFramePr>
          <p:nvPr>
            <p:extLst>
              <p:ext uri="{D42A27DB-BD31-4B8C-83A1-F6EECF244321}">
                <p14:modId xmlns:p14="http://schemas.microsoft.com/office/powerpoint/2010/main" val="2574208020"/>
              </p:ext>
            </p:extLst>
          </p:nvPr>
        </p:nvGraphicFramePr>
        <p:xfrm>
          <a:off x="2476037" y="18351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4" name="Tekstfelt 3">
            <a:extLst>
              <a:ext uri="{FF2B5EF4-FFF2-40B4-BE49-F238E27FC236}">
                <a16:creationId xmlns:a16="http://schemas.microsoft.com/office/drawing/2014/main" id="{A4A18006-0705-EE4C-DDAB-E4A1EAD161BF}"/>
              </a:ext>
            </a:extLst>
          </p:cNvPr>
          <p:cNvSpPr txBox="1"/>
          <p:nvPr/>
        </p:nvSpPr>
        <p:spPr>
          <a:xfrm>
            <a:off x="198408" y="2969972"/>
            <a:ext cx="3977922" cy="1785104"/>
          </a:xfrm>
          <a:prstGeom prst="rect">
            <a:avLst/>
          </a:prstGeom>
          <a:noFill/>
        </p:spPr>
        <p:txBody>
          <a:bodyPr wrap="square" rtlCol="0">
            <a:spAutoFit/>
          </a:bodyPr>
          <a:lstStyle/>
          <a:p>
            <a:r>
              <a:rPr lang="da-DK" sz="2200" dirty="0"/>
              <a:t>3 flyder ned til 1,5 p. gruppen, der kun indeholder en spiller. De kan parres, og da det ikke er sidste pointgruppe, er vi </a:t>
            </a:r>
            <a:r>
              <a:rPr lang="da-DK" sz="2200" dirty="0" err="1"/>
              <a:t>princi-pielt</a:t>
            </a:r>
            <a:r>
              <a:rPr lang="da-DK" sz="2200" dirty="0"/>
              <a:t> tilfredse med det; men</a:t>
            </a:r>
          </a:p>
        </p:txBody>
      </p:sp>
      <p:sp>
        <p:nvSpPr>
          <p:cNvPr id="12" name="Tekstfelt 11">
            <a:extLst>
              <a:ext uri="{FF2B5EF4-FFF2-40B4-BE49-F238E27FC236}">
                <a16:creationId xmlns:a16="http://schemas.microsoft.com/office/drawing/2014/main" id="{010C3502-86E1-2CE7-B616-C5136BCD275E}"/>
              </a:ext>
            </a:extLst>
          </p:cNvPr>
          <p:cNvSpPr txBox="1"/>
          <p:nvPr/>
        </p:nvSpPr>
        <p:spPr>
          <a:xfrm>
            <a:off x="263311" y="5983324"/>
            <a:ext cx="3760724" cy="769441"/>
          </a:xfrm>
          <a:prstGeom prst="rect">
            <a:avLst/>
          </a:prstGeom>
          <a:noFill/>
        </p:spPr>
        <p:txBody>
          <a:bodyPr wrap="square" rtlCol="0">
            <a:spAutoFit/>
          </a:bodyPr>
          <a:lstStyle/>
          <a:p>
            <a:r>
              <a:rPr lang="da-DK" sz="2200" dirty="0"/>
              <a:t>de tilbageværende to kan ikke mødes.</a:t>
            </a:r>
          </a:p>
        </p:txBody>
      </p:sp>
      <p:sp>
        <p:nvSpPr>
          <p:cNvPr id="13" name="Tekstfelt 12">
            <a:extLst>
              <a:ext uri="{FF2B5EF4-FFF2-40B4-BE49-F238E27FC236}">
                <a16:creationId xmlns:a16="http://schemas.microsoft.com/office/drawing/2014/main" id="{EC70F05E-DC2D-CCB6-BD24-A5CE3477C79B}"/>
              </a:ext>
            </a:extLst>
          </p:cNvPr>
          <p:cNvSpPr txBox="1"/>
          <p:nvPr/>
        </p:nvSpPr>
        <p:spPr>
          <a:xfrm>
            <a:off x="4271853" y="1804995"/>
            <a:ext cx="3908556" cy="4832092"/>
          </a:xfrm>
          <a:prstGeom prst="rect">
            <a:avLst/>
          </a:prstGeom>
          <a:noFill/>
        </p:spPr>
        <p:txBody>
          <a:bodyPr wrap="square" rtlCol="0">
            <a:spAutoFit/>
          </a:bodyPr>
          <a:lstStyle/>
          <a:p>
            <a:r>
              <a:rPr lang="da-DK" sz="2200" dirty="0"/>
              <a:t>Altså må vi udnævne den netop lagte gruppe til at være den næstsidste (PPB </a:t>
            </a:r>
            <a:r>
              <a:rPr lang="da-DK" sz="2200" dirty="0" err="1"/>
              <a:t>penultimate</a:t>
            </a:r>
            <a:r>
              <a:rPr lang="da-DK" sz="2200" dirty="0"/>
              <a:t> </a:t>
            </a:r>
            <a:r>
              <a:rPr lang="da-DK" sz="2200" dirty="0" err="1"/>
              <a:t>pairing</a:t>
            </a:r>
            <a:r>
              <a:rPr lang="da-DK" sz="2200" dirty="0"/>
              <a:t> </a:t>
            </a:r>
            <a:r>
              <a:rPr lang="da-DK" sz="2200" dirty="0" err="1"/>
              <a:t>bracket</a:t>
            </a:r>
            <a:r>
              <a:rPr lang="da-DK" sz="2200" dirty="0"/>
              <a:t>), og så skal der produceres flydere, som gør at den sidste gruppe kan parres. Det betyder i dette tilfælde med kun to spillere i parringsgruppen at de begge flyder ned.</a:t>
            </a:r>
          </a:p>
          <a:p>
            <a:r>
              <a:rPr lang="da-DK" sz="2200" dirty="0"/>
              <a:t>Disse flydere samt de resterende spillere udgør den sammenlagte sidste gruppe (CLB </a:t>
            </a:r>
            <a:r>
              <a:rPr lang="da-DK" sz="2200" dirty="0" err="1"/>
              <a:t>collapsed</a:t>
            </a:r>
            <a:r>
              <a:rPr lang="da-DK" sz="2200" dirty="0"/>
              <a:t> last </a:t>
            </a:r>
            <a:r>
              <a:rPr lang="da-DK" sz="2200" dirty="0" err="1"/>
              <a:t>bracket</a:t>
            </a:r>
            <a:r>
              <a:rPr lang="da-DK" sz="2200" dirty="0"/>
              <a:t>), og den lægges nu som en normal gruppe. </a:t>
            </a:r>
          </a:p>
        </p:txBody>
      </p:sp>
      <p:graphicFrame>
        <p:nvGraphicFramePr>
          <p:cNvPr id="14" name="Tabel 13">
            <a:extLst>
              <a:ext uri="{FF2B5EF4-FFF2-40B4-BE49-F238E27FC236}">
                <a16:creationId xmlns:a16="http://schemas.microsoft.com/office/drawing/2014/main" id="{71741BA0-35A0-605D-065E-7ACE21F890F2}"/>
              </a:ext>
            </a:extLst>
          </p:cNvPr>
          <p:cNvGraphicFramePr>
            <a:graphicFrameLocks noGrp="1"/>
          </p:cNvGraphicFramePr>
          <p:nvPr>
            <p:extLst>
              <p:ext uri="{D42A27DB-BD31-4B8C-83A1-F6EECF244321}">
                <p14:modId xmlns:p14="http://schemas.microsoft.com/office/powerpoint/2010/main" val="1648861251"/>
              </p:ext>
            </p:extLst>
          </p:nvPr>
        </p:nvGraphicFramePr>
        <p:xfrm>
          <a:off x="9939409" y="187845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79F7356F-D0AD-8905-EA6C-5E0E7233077D}"/>
              </a:ext>
            </a:extLst>
          </p:cNvPr>
          <p:cNvGraphicFramePr>
            <a:graphicFrameLocks noGrp="1"/>
          </p:cNvGraphicFramePr>
          <p:nvPr>
            <p:extLst>
              <p:ext uri="{D42A27DB-BD31-4B8C-83A1-F6EECF244321}">
                <p14:modId xmlns:p14="http://schemas.microsoft.com/office/powerpoint/2010/main" val="252133180"/>
              </p:ext>
            </p:extLst>
          </p:nvPr>
        </p:nvGraphicFramePr>
        <p:xfrm>
          <a:off x="9974966" y="304238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52476943-6E4D-DC33-38BB-F73E0A9B934D}"/>
              </a:ext>
            </a:extLst>
          </p:cNvPr>
          <p:cNvGraphicFramePr>
            <a:graphicFrameLocks noGrp="1"/>
          </p:cNvGraphicFramePr>
          <p:nvPr>
            <p:extLst>
              <p:ext uri="{D42A27DB-BD31-4B8C-83A1-F6EECF244321}">
                <p14:modId xmlns:p14="http://schemas.microsoft.com/office/powerpoint/2010/main" val="335332711"/>
              </p:ext>
            </p:extLst>
          </p:nvPr>
        </p:nvGraphicFramePr>
        <p:xfrm>
          <a:off x="8275932" y="188591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AE629D6C-B42B-D435-C0D8-4DDEF8E5AAAC}"/>
              </a:ext>
            </a:extLst>
          </p:cNvPr>
          <p:cNvGraphicFramePr>
            <a:graphicFrameLocks noGrp="1"/>
          </p:cNvGraphicFramePr>
          <p:nvPr>
            <p:extLst>
              <p:ext uri="{D42A27DB-BD31-4B8C-83A1-F6EECF244321}">
                <p14:modId xmlns:p14="http://schemas.microsoft.com/office/powerpoint/2010/main" val="448976160"/>
              </p:ext>
            </p:extLst>
          </p:nvPr>
        </p:nvGraphicFramePr>
        <p:xfrm>
          <a:off x="8275932" y="308129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18" name="Tekstfelt 17">
            <a:extLst>
              <a:ext uri="{FF2B5EF4-FFF2-40B4-BE49-F238E27FC236}">
                <a16:creationId xmlns:a16="http://schemas.microsoft.com/office/drawing/2014/main" id="{B1F892BC-0776-CE1D-1402-81093C122A1E}"/>
              </a:ext>
            </a:extLst>
          </p:cNvPr>
          <p:cNvSpPr txBox="1"/>
          <p:nvPr/>
        </p:nvSpPr>
        <p:spPr>
          <a:xfrm>
            <a:off x="8186092" y="4281262"/>
            <a:ext cx="3275675" cy="1107996"/>
          </a:xfrm>
          <a:prstGeom prst="rect">
            <a:avLst/>
          </a:prstGeom>
          <a:noFill/>
        </p:spPr>
        <p:txBody>
          <a:bodyPr wrap="square" rtlCol="0">
            <a:spAutoFit/>
          </a:bodyPr>
          <a:lstStyle/>
          <a:p>
            <a:r>
              <a:rPr lang="da-DK" sz="2200" dirty="0"/>
              <a:t>Den første version er også den eneste mulige, da 13 har mødt både 9 og 12.</a:t>
            </a:r>
          </a:p>
        </p:txBody>
      </p:sp>
    </p:spTree>
    <p:extLst>
      <p:ext uri="{BB962C8B-B14F-4D97-AF65-F5344CB8AC3E}">
        <p14:creationId xmlns:p14="http://schemas.microsoft.com/office/powerpoint/2010/main" val="1893866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Tabel 13">
            <a:extLst>
              <a:ext uri="{FF2B5EF4-FFF2-40B4-BE49-F238E27FC236}">
                <a16:creationId xmlns:a16="http://schemas.microsoft.com/office/drawing/2014/main" id="{71741BA0-35A0-605D-065E-7ACE21F890F2}"/>
              </a:ext>
            </a:extLst>
          </p:cNvPr>
          <p:cNvGraphicFramePr>
            <a:graphicFrameLocks noGrp="1"/>
          </p:cNvGraphicFramePr>
          <p:nvPr>
            <p:extLst>
              <p:ext uri="{D42A27DB-BD31-4B8C-83A1-F6EECF244321}">
                <p14:modId xmlns:p14="http://schemas.microsoft.com/office/powerpoint/2010/main" val="1985288157"/>
              </p:ext>
            </p:extLst>
          </p:nvPr>
        </p:nvGraphicFramePr>
        <p:xfrm>
          <a:off x="9603585" y="236036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79F7356F-D0AD-8905-EA6C-5E0E7233077D}"/>
              </a:ext>
            </a:extLst>
          </p:cNvPr>
          <p:cNvGraphicFramePr>
            <a:graphicFrameLocks noGrp="1"/>
          </p:cNvGraphicFramePr>
          <p:nvPr>
            <p:extLst>
              <p:ext uri="{D42A27DB-BD31-4B8C-83A1-F6EECF244321}">
                <p14:modId xmlns:p14="http://schemas.microsoft.com/office/powerpoint/2010/main" val="2948748643"/>
              </p:ext>
            </p:extLst>
          </p:nvPr>
        </p:nvGraphicFramePr>
        <p:xfrm>
          <a:off x="9603585" y="35330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52476943-6E4D-DC33-38BB-F73E0A9B934D}"/>
              </a:ext>
            </a:extLst>
          </p:cNvPr>
          <p:cNvGraphicFramePr>
            <a:graphicFrameLocks noGrp="1"/>
          </p:cNvGraphicFramePr>
          <p:nvPr>
            <p:extLst>
              <p:ext uri="{D42A27DB-BD31-4B8C-83A1-F6EECF244321}">
                <p14:modId xmlns:p14="http://schemas.microsoft.com/office/powerpoint/2010/main" val="149026777"/>
              </p:ext>
            </p:extLst>
          </p:nvPr>
        </p:nvGraphicFramePr>
        <p:xfrm>
          <a:off x="7965748" y="236036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13</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AE629D6C-B42B-D435-C0D8-4DDEF8E5AAAC}"/>
              </a:ext>
            </a:extLst>
          </p:cNvPr>
          <p:cNvGraphicFramePr>
            <a:graphicFrameLocks noGrp="1"/>
          </p:cNvGraphicFramePr>
          <p:nvPr>
            <p:extLst>
              <p:ext uri="{D42A27DB-BD31-4B8C-83A1-F6EECF244321}">
                <p14:modId xmlns:p14="http://schemas.microsoft.com/office/powerpoint/2010/main" val="4117908924"/>
              </p:ext>
            </p:extLst>
          </p:nvPr>
        </p:nvGraphicFramePr>
        <p:xfrm>
          <a:off x="7965747" y="35330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1,5P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DB78E2DE-4A96-34FF-891A-E8F750D9521C}"/>
              </a:ext>
            </a:extLst>
          </p:cNvPr>
          <p:cNvGraphicFramePr>
            <a:graphicFrameLocks noGrp="1"/>
          </p:cNvGraphicFramePr>
          <p:nvPr>
            <p:extLst>
              <p:ext uri="{D42A27DB-BD31-4B8C-83A1-F6EECF244321}">
                <p14:modId xmlns:p14="http://schemas.microsoft.com/office/powerpoint/2010/main" val="413281987"/>
              </p:ext>
            </p:extLst>
          </p:nvPr>
        </p:nvGraphicFramePr>
        <p:xfrm>
          <a:off x="6045743" y="35330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10</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F7876F29-E006-9E8D-3379-FBE9860DD898}"/>
              </a:ext>
            </a:extLst>
          </p:cNvPr>
          <p:cNvGraphicFramePr>
            <a:graphicFrameLocks noGrp="1"/>
          </p:cNvGraphicFramePr>
          <p:nvPr>
            <p:extLst>
              <p:ext uri="{D42A27DB-BD31-4B8C-83A1-F6EECF244321}">
                <p14:modId xmlns:p14="http://schemas.microsoft.com/office/powerpoint/2010/main" val="4191805980"/>
              </p:ext>
            </p:extLst>
          </p:nvPr>
        </p:nvGraphicFramePr>
        <p:xfrm>
          <a:off x="4376001" y="35330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8</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E4D3BB30-3A25-4B35-83B7-F0F3DA573CBD}"/>
              </a:ext>
            </a:extLst>
          </p:cNvPr>
          <p:cNvGraphicFramePr>
            <a:graphicFrameLocks noGrp="1"/>
          </p:cNvGraphicFramePr>
          <p:nvPr>
            <p:extLst>
              <p:ext uri="{D42A27DB-BD31-4B8C-83A1-F6EECF244321}">
                <p14:modId xmlns:p14="http://schemas.microsoft.com/office/powerpoint/2010/main" val="3724033637"/>
              </p:ext>
            </p:extLst>
          </p:nvPr>
        </p:nvGraphicFramePr>
        <p:xfrm>
          <a:off x="6045743" y="236036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FF0E2EDD-69E7-F856-E1C4-1BE0BC524647}"/>
              </a:ext>
            </a:extLst>
          </p:cNvPr>
          <p:cNvGraphicFramePr>
            <a:graphicFrameLocks noGrp="1"/>
          </p:cNvGraphicFramePr>
          <p:nvPr>
            <p:extLst>
              <p:ext uri="{D42A27DB-BD31-4B8C-83A1-F6EECF244321}">
                <p14:modId xmlns:p14="http://schemas.microsoft.com/office/powerpoint/2010/main" val="2902176617"/>
              </p:ext>
            </p:extLst>
          </p:nvPr>
        </p:nvGraphicFramePr>
        <p:xfrm>
          <a:off x="4376001" y="236036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E0ED02A9-CA8F-411B-77B0-B9C63F90B7FA}"/>
              </a:ext>
            </a:extLst>
          </p:cNvPr>
          <p:cNvGraphicFramePr>
            <a:graphicFrameLocks noGrp="1"/>
          </p:cNvGraphicFramePr>
          <p:nvPr>
            <p:extLst>
              <p:ext uri="{D42A27DB-BD31-4B8C-83A1-F6EECF244321}">
                <p14:modId xmlns:p14="http://schemas.microsoft.com/office/powerpoint/2010/main" val="3632539851"/>
              </p:ext>
            </p:extLst>
          </p:nvPr>
        </p:nvGraphicFramePr>
        <p:xfrm>
          <a:off x="2549148" y="354819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CE10E839-998A-758D-A57E-E7BA6D3743E4}"/>
              </a:ext>
            </a:extLst>
          </p:cNvPr>
          <p:cNvGraphicFramePr>
            <a:graphicFrameLocks noGrp="1"/>
          </p:cNvGraphicFramePr>
          <p:nvPr>
            <p:extLst>
              <p:ext uri="{D42A27DB-BD31-4B8C-83A1-F6EECF244321}">
                <p14:modId xmlns:p14="http://schemas.microsoft.com/office/powerpoint/2010/main" val="3266541938"/>
              </p:ext>
            </p:extLst>
          </p:nvPr>
        </p:nvGraphicFramePr>
        <p:xfrm>
          <a:off x="879658" y="236036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t>4</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92197586-2030-D3D5-7EE1-25117CD25206}"/>
              </a:ext>
            </a:extLst>
          </p:cNvPr>
          <p:cNvGraphicFramePr>
            <a:graphicFrameLocks noGrp="1"/>
          </p:cNvGraphicFramePr>
          <p:nvPr>
            <p:extLst>
              <p:ext uri="{D42A27DB-BD31-4B8C-83A1-F6EECF244321}">
                <p14:modId xmlns:p14="http://schemas.microsoft.com/office/powerpoint/2010/main" val="2508273448"/>
              </p:ext>
            </p:extLst>
          </p:nvPr>
        </p:nvGraphicFramePr>
        <p:xfrm>
          <a:off x="2549148" y="473138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solidFill>
                            <a:schemeClr val="bg1"/>
                          </a:solidFill>
                        </a:rPr>
                        <a:t>1</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29A1007D-E622-BBBC-F5E5-B37BAE1DB296}"/>
              </a:ext>
            </a:extLst>
          </p:cNvPr>
          <p:cNvGraphicFramePr>
            <a:graphicFrameLocks noGrp="1"/>
          </p:cNvGraphicFramePr>
          <p:nvPr>
            <p:extLst>
              <p:ext uri="{D42A27DB-BD31-4B8C-83A1-F6EECF244321}">
                <p14:modId xmlns:p14="http://schemas.microsoft.com/office/powerpoint/2010/main" val="1965650598"/>
              </p:ext>
            </p:extLst>
          </p:nvPr>
        </p:nvGraphicFramePr>
        <p:xfrm>
          <a:off x="857045" y="4713667"/>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6</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D03F9318-C385-2344-3EE8-7B4436309673}"/>
              </a:ext>
            </a:extLst>
          </p:cNvPr>
          <p:cNvGraphicFramePr>
            <a:graphicFrameLocks noGrp="1"/>
          </p:cNvGraphicFramePr>
          <p:nvPr>
            <p:extLst>
              <p:ext uri="{D42A27DB-BD31-4B8C-83A1-F6EECF244321}">
                <p14:modId xmlns:p14="http://schemas.microsoft.com/office/powerpoint/2010/main" val="4033981541"/>
              </p:ext>
            </p:extLst>
          </p:nvPr>
        </p:nvGraphicFramePr>
        <p:xfrm>
          <a:off x="2549148" y="236501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8BEC13B4-9FB8-E938-9E62-976AACFB0493}"/>
              </a:ext>
            </a:extLst>
          </p:cNvPr>
          <p:cNvGraphicFramePr>
            <a:graphicFrameLocks noGrp="1"/>
          </p:cNvGraphicFramePr>
          <p:nvPr>
            <p:extLst>
              <p:ext uri="{D42A27DB-BD31-4B8C-83A1-F6EECF244321}">
                <p14:modId xmlns:p14="http://schemas.microsoft.com/office/powerpoint/2010/main" val="1101234482"/>
              </p:ext>
            </p:extLst>
          </p:nvPr>
        </p:nvGraphicFramePr>
        <p:xfrm>
          <a:off x="857045" y="3531081"/>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5" name="Tekstfelt 24">
            <a:extLst>
              <a:ext uri="{FF2B5EF4-FFF2-40B4-BE49-F238E27FC236}">
                <a16:creationId xmlns:a16="http://schemas.microsoft.com/office/drawing/2014/main" id="{28944D7F-B045-1905-6D27-1D1D95A3F62E}"/>
              </a:ext>
            </a:extLst>
          </p:cNvPr>
          <p:cNvSpPr txBox="1"/>
          <p:nvPr/>
        </p:nvSpPr>
        <p:spPr>
          <a:xfrm>
            <a:off x="669036" y="1789742"/>
            <a:ext cx="11054262" cy="476543"/>
          </a:xfrm>
          <a:prstGeom prst="rect">
            <a:avLst/>
          </a:prstGeom>
        </p:spPr>
        <p:txBody>
          <a:bodyPr vert="horz" lIns="91440" tIns="45720" rIns="91440" bIns="45720" rtlCol="0">
            <a:noAutofit/>
          </a:bodyPr>
          <a:lstStyle/>
          <a:p>
            <a:r>
              <a:rPr lang="da-DK" sz="2200" dirty="0"/>
              <a:t>Der sættes modstandernumre og farver på (flyderstatus er unødvendig, da det er sidste runde).</a:t>
            </a:r>
          </a:p>
        </p:txBody>
      </p:sp>
    </p:spTree>
    <p:extLst>
      <p:ext uri="{BB962C8B-B14F-4D97-AF65-F5344CB8AC3E}">
        <p14:creationId xmlns:p14="http://schemas.microsoft.com/office/powerpoint/2010/main" val="3585322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6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Tabel 13">
            <a:extLst>
              <a:ext uri="{FF2B5EF4-FFF2-40B4-BE49-F238E27FC236}">
                <a16:creationId xmlns:a16="http://schemas.microsoft.com/office/drawing/2014/main" id="{71741BA0-35A0-605D-065E-7ACE21F890F2}"/>
              </a:ext>
            </a:extLst>
          </p:cNvPr>
          <p:cNvGraphicFramePr>
            <a:graphicFrameLocks noGrp="1"/>
          </p:cNvGraphicFramePr>
          <p:nvPr>
            <p:extLst>
              <p:ext uri="{D42A27DB-BD31-4B8C-83A1-F6EECF244321}">
                <p14:modId xmlns:p14="http://schemas.microsoft.com/office/powerpoint/2010/main" val="3101900250"/>
              </p:ext>
            </p:extLst>
          </p:nvPr>
        </p:nvGraphicFramePr>
        <p:xfrm>
          <a:off x="9732691" y="430130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79F7356F-D0AD-8905-EA6C-5E0E7233077D}"/>
              </a:ext>
            </a:extLst>
          </p:cNvPr>
          <p:cNvGraphicFramePr>
            <a:graphicFrameLocks noGrp="1"/>
          </p:cNvGraphicFramePr>
          <p:nvPr>
            <p:extLst>
              <p:ext uri="{D42A27DB-BD31-4B8C-83A1-F6EECF244321}">
                <p14:modId xmlns:p14="http://schemas.microsoft.com/office/powerpoint/2010/main" val="1271581706"/>
              </p:ext>
            </p:extLst>
          </p:nvPr>
        </p:nvGraphicFramePr>
        <p:xfrm>
          <a:off x="9732691" y="547402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52476943-6E4D-DC33-38BB-F73E0A9B934D}"/>
              </a:ext>
            </a:extLst>
          </p:cNvPr>
          <p:cNvGraphicFramePr>
            <a:graphicFrameLocks noGrp="1"/>
          </p:cNvGraphicFramePr>
          <p:nvPr>
            <p:extLst>
              <p:ext uri="{D42A27DB-BD31-4B8C-83A1-F6EECF244321}">
                <p14:modId xmlns:p14="http://schemas.microsoft.com/office/powerpoint/2010/main" val="3277593596"/>
              </p:ext>
            </p:extLst>
          </p:nvPr>
        </p:nvGraphicFramePr>
        <p:xfrm>
          <a:off x="8094854" y="430130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13</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AE629D6C-B42B-D435-C0D8-4DDEF8E5AAAC}"/>
              </a:ext>
            </a:extLst>
          </p:cNvPr>
          <p:cNvGraphicFramePr>
            <a:graphicFrameLocks noGrp="1"/>
          </p:cNvGraphicFramePr>
          <p:nvPr>
            <p:extLst>
              <p:ext uri="{D42A27DB-BD31-4B8C-83A1-F6EECF244321}">
                <p14:modId xmlns:p14="http://schemas.microsoft.com/office/powerpoint/2010/main" val="182956516"/>
              </p:ext>
            </p:extLst>
          </p:nvPr>
        </p:nvGraphicFramePr>
        <p:xfrm>
          <a:off x="8094853" y="547402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DB78E2DE-4A96-34FF-891A-E8F750D9521C}"/>
              </a:ext>
            </a:extLst>
          </p:cNvPr>
          <p:cNvGraphicFramePr>
            <a:graphicFrameLocks noGrp="1"/>
          </p:cNvGraphicFramePr>
          <p:nvPr>
            <p:extLst>
              <p:ext uri="{D42A27DB-BD31-4B8C-83A1-F6EECF244321}">
                <p14:modId xmlns:p14="http://schemas.microsoft.com/office/powerpoint/2010/main" val="1155262366"/>
              </p:ext>
            </p:extLst>
          </p:nvPr>
        </p:nvGraphicFramePr>
        <p:xfrm>
          <a:off x="9764595" y="312859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10</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F7876F29-E006-9E8D-3379-FBE9860DD898}"/>
              </a:ext>
            </a:extLst>
          </p:cNvPr>
          <p:cNvGraphicFramePr>
            <a:graphicFrameLocks noGrp="1"/>
          </p:cNvGraphicFramePr>
          <p:nvPr>
            <p:extLst>
              <p:ext uri="{D42A27DB-BD31-4B8C-83A1-F6EECF244321}">
                <p14:modId xmlns:p14="http://schemas.microsoft.com/office/powerpoint/2010/main" val="3112421630"/>
              </p:ext>
            </p:extLst>
          </p:nvPr>
        </p:nvGraphicFramePr>
        <p:xfrm>
          <a:off x="8094853" y="312859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8</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E4D3BB30-3A25-4B35-83B7-F0F3DA573CBD}"/>
              </a:ext>
            </a:extLst>
          </p:cNvPr>
          <p:cNvGraphicFramePr>
            <a:graphicFrameLocks noGrp="1"/>
          </p:cNvGraphicFramePr>
          <p:nvPr>
            <p:extLst>
              <p:ext uri="{D42A27DB-BD31-4B8C-83A1-F6EECF244321}">
                <p14:modId xmlns:p14="http://schemas.microsoft.com/office/powerpoint/2010/main" val="3870636949"/>
              </p:ext>
            </p:extLst>
          </p:nvPr>
        </p:nvGraphicFramePr>
        <p:xfrm>
          <a:off x="9764595" y="19558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FF0E2EDD-69E7-F856-E1C4-1BE0BC524647}"/>
              </a:ext>
            </a:extLst>
          </p:cNvPr>
          <p:cNvGraphicFramePr>
            <a:graphicFrameLocks noGrp="1"/>
          </p:cNvGraphicFramePr>
          <p:nvPr>
            <p:extLst>
              <p:ext uri="{D42A27DB-BD31-4B8C-83A1-F6EECF244321}">
                <p14:modId xmlns:p14="http://schemas.microsoft.com/office/powerpoint/2010/main" val="2805684037"/>
              </p:ext>
            </p:extLst>
          </p:nvPr>
        </p:nvGraphicFramePr>
        <p:xfrm>
          <a:off x="8094853" y="19558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E0ED02A9-CA8F-411B-77B0-B9C63F90B7FA}"/>
              </a:ext>
            </a:extLst>
          </p:cNvPr>
          <p:cNvGraphicFramePr>
            <a:graphicFrameLocks noGrp="1"/>
          </p:cNvGraphicFramePr>
          <p:nvPr>
            <p:extLst>
              <p:ext uri="{D42A27DB-BD31-4B8C-83A1-F6EECF244321}">
                <p14:modId xmlns:p14="http://schemas.microsoft.com/office/powerpoint/2010/main" val="2021630473"/>
              </p:ext>
            </p:extLst>
          </p:nvPr>
        </p:nvGraphicFramePr>
        <p:xfrm>
          <a:off x="6096000" y="3143708"/>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CE10E839-998A-758D-A57E-E7BA6D3743E4}"/>
              </a:ext>
            </a:extLst>
          </p:cNvPr>
          <p:cNvGraphicFramePr>
            <a:graphicFrameLocks noGrp="1"/>
          </p:cNvGraphicFramePr>
          <p:nvPr>
            <p:extLst>
              <p:ext uri="{D42A27DB-BD31-4B8C-83A1-F6EECF244321}">
                <p14:modId xmlns:p14="http://schemas.microsoft.com/office/powerpoint/2010/main" val="731227840"/>
              </p:ext>
            </p:extLst>
          </p:nvPr>
        </p:nvGraphicFramePr>
        <p:xfrm>
          <a:off x="4426510" y="195587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t>4</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92197586-2030-D3D5-7EE1-25117CD25206}"/>
              </a:ext>
            </a:extLst>
          </p:cNvPr>
          <p:cNvGraphicFramePr>
            <a:graphicFrameLocks noGrp="1"/>
          </p:cNvGraphicFramePr>
          <p:nvPr>
            <p:extLst>
              <p:ext uri="{D42A27DB-BD31-4B8C-83A1-F6EECF244321}">
                <p14:modId xmlns:p14="http://schemas.microsoft.com/office/powerpoint/2010/main" val="903623142"/>
              </p:ext>
            </p:extLst>
          </p:nvPr>
        </p:nvGraphicFramePr>
        <p:xfrm>
          <a:off x="6096000" y="432689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solidFill>
                            <a:schemeClr val="bg1"/>
                          </a:solidFill>
                        </a:rPr>
                        <a:t>1</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29A1007D-E622-BBBC-F5E5-B37BAE1DB296}"/>
              </a:ext>
            </a:extLst>
          </p:cNvPr>
          <p:cNvGraphicFramePr>
            <a:graphicFrameLocks noGrp="1"/>
          </p:cNvGraphicFramePr>
          <p:nvPr>
            <p:extLst>
              <p:ext uri="{D42A27DB-BD31-4B8C-83A1-F6EECF244321}">
                <p14:modId xmlns:p14="http://schemas.microsoft.com/office/powerpoint/2010/main" val="1016147616"/>
              </p:ext>
            </p:extLst>
          </p:nvPr>
        </p:nvGraphicFramePr>
        <p:xfrm>
          <a:off x="4403897" y="4309176"/>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4,5P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2"/>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2"/>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6</a:t>
                      </a:r>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D03F9318-C385-2344-3EE8-7B4436309673}"/>
              </a:ext>
            </a:extLst>
          </p:cNvPr>
          <p:cNvGraphicFramePr>
            <a:graphicFrameLocks noGrp="1"/>
          </p:cNvGraphicFramePr>
          <p:nvPr>
            <p:extLst>
              <p:ext uri="{D42A27DB-BD31-4B8C-83A1-F6EECF244321}">
                <p14:modId xmlns:p14="http://schemas.microsoft.com/office/powerpoint/2010/main" val="4244809074"/>
              </p:ext>
            </p:extLst>
          </p:nvPr>
        </p:nvGraphicFramePr>
        <p:xfrm>
          <a:off x="6096000" y="196051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8BEC13B4-9FB8-E938-9E62-976AACFB0493}"/>
              </a:ext>
            </a:extLst>
          </p:cNvPr>
          <p:cNvGraphicFramePr>
            <a:graphicFrameLocks noGrp="1"/>
          </p:cNvGraphicFramePr>
          <p:nvPr>
            <p:extLst>
              <p:ext uri="{D42A27DB-BD31-4B8C-83A1-F6EECF244321}">
                <p14:modId xmlns:p14="http://schemas.microsoft.com/office/powerpoint/2010/main" val="2830662277"/>
              </p:ext>
            </p:extLst>
          </p:nvPr>
        </p:nvGraphicFramePr>
        <p:xfrm>
          <a:off x="4403897" y="312659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 name="Tekstfelt 2">
            <a:extLst>
              <a:ext uri="{FF2B5EF4-FFF2-40B4-BE49-F238E27FC236}">
                <a16:creationId xmlns:a16="http://schemas.microsoft.com/office/drawing/2014/main" id="{6D435C9F-6320-0BA9-207F-4C6AD5E03388}"/>
              </a:ext>
            </a:extLst>
          </p:cNvPr>
          <p:cNvSpPr txBox="1"/>
          <p:nvPr/>
        </p:nvSpPr>
        <p:spPr>
          <a:xfrm>
            <a:off x="857045" y="1789741"/>
            <a:ext cx="3611438" cy="3082113"/>
          </a:xfrm>
          <a:prstGeom prst="rect">
            <a:avLst/>
          </a:prstGeom>
        </p:spPr>
        <p:txBody>
          <a:bodyPr vert="horz" lIns="91440" tIns="45720" rIns="91440" bIns="45720" rtlCol="0">
            <a:noAutofit/>
          </a:bodyPr>
          <a:lstStyle/>
          <a:p>
            <a:r>
              <a:rPr lang="da-DK" sz="2200" dirty="0"/>
              <a:t>Resultaterne kommer ind:</a:t>
            </a:r>
          </a:p>
          <a:p>
            <a:endParaRPr lang="da-DK" sz="2200" dirty="0"/>
          </a:p>
          <a:p>
            <a:r>
              <a:rPr lang="da-DK" sz="2200" dirty="0"/>
              <a:t>2. Bruno - 4. David 	½-½</a:t>
            </a:r>
          </a:p>
          <a:p>
            <a:r>
              <a:rPr lang="da-DK" sz="2200" dirty="0"/>
              <a:t>7. Giorgia - 5. </a:t>
            </a:r>
            <a:r>
              <a:rPr lang="da-DK" sz="2200" dirty="0" err="1"/>
              <a:t>Eloise</a:t>
            </a:r>
            <a:r>
              <a:rPr lang="da-DK" sz="2200" dirty="0"/>
              <a:t> 	½-½</a:t>
            </a:r>
          </a:p>
          <a:p>
            <a:r>
              <a:rPr lang="da-DK" sz="2200" dirty="0"/>
              <a:t>1. Alice – 6. Finn 	1-0</a:t>
            </a:r>
          </a:p>
          <a:p>
            <a:r>
              <a:rPr lang="da-DK" sz="2200" dirty="0"/>
              <a:t>11. Nancy - 14. Robert 	0-1</a:t>
            </a:r>
          </a:p>
          <a:p>
            <a:r>
              <a:rPr lang="da-DK" sz="2200" dirty="0"/>
              <a:t>10. Mark - 8. Kevin 	0-1</a:t>
            </a:r>
          </a:p>
          <a:p>
            <a:r>
              <a:rPr lang="da-DK" sz="2200" dirty="0"/>
              <a:t>3. Carla  - 13. Patricia 	1-0</a:t>
            </a:r>
          </a:p>
          <a:p>
            <a:r>
              <a:rPr lang="da-DK" sz="2200" dirty="0"/>
              <a:t>12. Oscar - 9. Louise 	½-½</a:t>
            </a:r>
          </a:p>
        </p:txBody>
      </p:sp>
    </p:spTree>
    <p:extLst>
      <p:ext uri="{BB962C8B-B14F-4D97-AF65-F5344CB8AC3E}">
        <p14:creationId xmlns:p14="http://schemas.microsoft.com/office/powerpoint/2010/main" val="7377112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slutresultat</a:t>
            </a:r>
            <a:endParaRPr lang="en-US" sz="4600" kern="1200" dirty="0">
              <a:solidFill>
                <a:schemeClr val="tx1"/>
              </a:solidFill>
              <a:latin typeface="+mj-lt"/>
              <a:ea typeface="+mj-ea"/>
              <a:cs typeface="+mj-cs"/>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Tabel 13">
            <a:extLst>
              <a:ext uri="{FF2B5EF4-FFF2-40B4-BE49-F238E27FC236}">
                <a16:creationId xmlns:a16="http://schemas.microsoft.com/office/drawing/2014/main" id="{71741BA0-35A0-605D-065E-7ACE21F890F2}"/>
              </a:ext>
            </a:extLst>
          </p:cNvPr>
          <p:cNvGraphicFramePr>
            <a:graphicFrameLocks noGrp="1"/>
          </p:cNvGraphicFramePr>
          <p:nvPr>
            <p:extLst>
              <p:ext uri="{D42A27DB-BD31-4B8C-83A1-F6EECF244321}">
                <p14:modId xmlns:p14="http://schemas.microsoft.com/office/powerpoint/2010/main" val="2072520688"/>
              </p:ext>
            </p:extLst>
          </p:nvPr>
        </p:nvGraphicFramePr>
        <p:xfrm>
          <a:off x="9148370" y="30341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5" name="Tabel 14">
            <a:extLst>
              <a:ext uri="{FF2B5EF4-FFF2-40B4-BE49-F238E27FC236}">
                <a16:creationId xmlns:a16="http://schemas.microsoft.com/office/drawing/2014/main" id="{79F7356F-D0AD-8905-EA6C-5E0E7233077D}"/>
              </a:ext>
            </a:extLst>
          </p:cNvPr>
          <p:cNvGraphicFramePr>
            <a:graphicFrameLocks noGrp="1"/>
          </p:cNvGraphicFramePr>
          <p:nvPr>
            <p:extLst>
              <p:ext uri="{D42A27DB-BD31-4B8C-83A1-F6EECF244321}">
                <p14:modId xmlns:p14="http://schemas.microsoft.com/office/powerpoint/2010/main" val="1027872187"/>
              </p:ext>
            </p:extLst>
          </p:nvPr>
        </p:nvGraphicFramePr>
        <p:xfrm>
          <a:off x="9148370" y="186139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6" name="Tabel 15">
            <a:extLst>
              <a:ext uri="{FF2B5EF4-FFF2-40B4-BE49-F238E27FC236}">
                <a16:creationId xmlns:a16="http://schemas.microsoft.com/office/drawing/2014/main" id="{52476943-6E4D-DC33-38BB-F73E0A9B934D}"/>
              </a:ext>
            </a:extLst>
          </p:cNvPr>
          <p:cNvGraphicFramePr>
            <a:graphicFrameLocks noGrp="1"/>
          </p:cNvGraphicFramePr>
          <p:nvPr>
            <p:extLst>
              <p:ext uri="{D42A27DB-BD31-4B8C-83A1-F6EECF244321}">
                <p14:modId xmlns:p14="http://schemas.microsoft.com/office/powerpoint/2010/main" val="2999950281"/>
              </p:ext>
            </p:extLst>
          </p:nvPr>
        </p:nvGraphicFramePr>
        <p:xfrm>
          <a:off x="4139144" y="186139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13</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7" name="Tabel 16">
            <a:extLst>
              <a:ext uri="{FF2B5EF4-FFF2-40B4-BE49-F238E27FC236}">
                <a16:creationId xmlns:a16="http://schemas.microsoft.com/office/drawing/2014/main" id="{AE629D6C-B42B-D435-C0D8-4DDEF8E5AAAC}"/>
              </a:ext>
            </a:extLst>
          </p:cNvPr>
          <p:cNvGraphicFramePr>
            <a:graphicFrameLocks noGrp="1"/>
          </p:cNvGraphicFramePr>
          <p:nvPr>
            <p:extLst>
              <p:ext uri="{D42A27DB-BD31-4B8C-83A1-F6EECF244321}">
                <p14:modId xmlns:p14="http://schemas.microsoft.com/office/powerpoint/2010/main" val="4098432821"/>
              </p:ext>
            </p:extLst>
          </p:nvPr>
        </p:nvGraphicFramePr>
        <p:xfrm>
          <a:off x="7478628" y="186139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2P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5" name="Tabel 4">
            <a:extLst>
              <a:ext uri="{FF2B5EF4-FFF2-40B4-BE49-F238E27FC236}">
                <a16:creationId xmlns:a16="http://schemas.microsoft.com/office/drawing/2014/main" id="{DB78E2DE-4A96-34FF-891A-E8F750D9521C}"/>
              </a:ext>
            </a:extLst>
          </p:cNvPr>
          <p:cNvGraphicFramePr>
            <a:graphicFrameLocks noGrp="1"/>
          </p:cNvGraphicFramePr>
          <p:nvPr>
            <p:extLst>
              <p:ext uri="{D42A27DB-BD31-4B8C-83A1-F6EECF244321}">
                <p14:modId xmlns:p14="http://schemas.microsoft.com/office/powerpoint/2010/main" val="3178592576"/>
              </p:ext>
            </p:extLst>
          </p:nvPr>
        </p:nvGraphicFramePr>
        <p:xfrm>
          <a:off x="4141742" y="424305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12</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solidFill>
                            <a:schemeClr val="bg1"/>
                          </a:solidFill>
                        </a:rPr>
                        <a:t>10</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F7876F29-E006-9E8D-3379-FBE9860DD898}"/>
              </a:ext>
            </a:extLst>
          </p:cNvPr>
          <p:cNvGraphicFramePr>
            <a:graphicFrameLocks noGrp="1"/>
          </p:cNvGraphicFramePr>
          <p:nvPr>
            <p:extLst>
              <p:ext uri="{D42A27DB-BD31-4B8C-83A1-F6EECF244321}">
                <p14:modId xmlns:p14="http://schemas.microsoft.com/office/powerpoint/2010/main" val="4121231251"/>
              </p:ext>
            </p:extLst>
          </p:nvPr>
        </p:nvGraphicFramePr>
        <p:xfrm>
          <a:off x="5808886" y="186139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13</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8</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E4D3BB30-3A25-4B35-83B7-F0F3DA573CBD}"/>
              </a:ext>
            </a:extLst>
          </p:cNvPr>
          <p:cNvGraphicFramePr>
            <a:graphicFrameLocks noGrp="1"/>
          </p:cNvGraphicFramePr>
          <p:nvPr>
            <p:extLst>
              <p:ext uri="{D42A27DB-BD31-4B8C-83A1-F6EECF244321}">
                <p14:modId xmlns:p14="http://schemas.microsoft.com/office/powerpoint/2010/main" val="2334172709"/>
              </p:ext>
            </p:extLst>
          </p:nvPr>
        </p:nvGraphicFramePr>
        <p:xfrm>
          <a:off x="2469402" y="4243058"/>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r>
                        <a:rPr lang="da-DK" sz="1600" dirty="0"/>
                        <a:t>+</a:t>
                      </a:r>
                    </a:p>
                  </a:txBody>
                  <a:tcPr marL="0" marR="0" marT="0" marB="0" anchor="ctr">
                    <a:solidFill>
                      <a:schemeClr val="accent4"/>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10</a:t>
                      </a:r>
                    </a:p>
                  </a:txBody>
                  <a:tcPr marL="0" marR="0" marT="0" marB="0" anchor="ctr">
                    <a:solidFill>
                      <a:schemeClr val="tx1"/>
                    </a:solidFill>
                  </a:tcPr>
                </a:tc>
                <a:tc>
                  <a:txBody>
                    <a:bodyPr/>
                    <a:lstStyle/>
                    <a:p>
                      <a:pPr algn="ctr"/>
                      <a:r>
                        <a:rPr lang="da-DK" sz="1600" dirty="0"/>
                        <a:t>12</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FF0E2EDD-69E7-F856-E1C4-1BE0BC524647}"/>
              </a:ext>
            </a:extLst>
          </p:cNvPr>
          <p:cNvGraphicFramePr>
            <a:graphicFrameLocks noGrp="1"/>
          </p:cNvGraphicFramePr>
          <p:nvPr>
            <p:extLst>
              <p:ext uri="{D42A27DB-BD31-4B8C-83A1-F6EECF244321}">
                <p14:modId xmlns:p14="http://schemas.microsoft.com/office/powerpoint/2010/main" val="332717087"/>
              </p:ext>
            </p:extLst>
          </p:nvPr>
        </p:nvGraphicFramePr>
        <p:xfrm>
          <a:off x="5808886" y="303411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2,5P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r>
                        <a:rPr lang="da-DK" sz="1600" dirty="0">
                          <a:solidFill>
                            <a:schemeClr val="bg1"/>
                          </a:solidFill>
                        </a:rPr>
                        <a:t>8</a:t>
                      </a:r>
                    </a:p>
                  </a:txBody>
                  <a:tcPr marL="0" marR="0" marT="0" marB="0" anchor="ctr">
                    <a:solidFill>
                      <a:schemeClr val="tx1"/>
                    </a:solidFill>
                  </a:tcPr>
                </a:tc>
                <a:tc>
                  <a:txBody>
                    <a:bodyPr/>
                    <a:lstStyle/>
                    <a:p>
                      <a:pPr algn="ctr"/>
                      <a:r>
                        <a:rPr lang="da-DK" sz="1600" dirty="0"/>
                        <a:t>6</a:t>
                      </a:r>
                    </a:p>
                  </a:txBody>
                  <a:tcPr marL="0" marR="0" marT="0" marB="0" anchor="ctr">
                    <a:solidFill>
                      <a:schemeClr val="accent4"/>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t>14</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r>
                        <a:rPr lang="da-DK" dirty="0">
                          <a:solidFill>
                            <a:srgbClr val="FF0000"/>
                          </a:solidFill>
                        </a:rPr>
                        <a:t>v</a:t>
                      </a:r>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E0ED02A9-CA8F-411B-77B0-B9C63F90B7FA}"/>
              </a:ext>
            </a:extLst>
          </p:cNvPr>
          <p:cNvGraphicFramePr>
            <a:graphicFrameLocks noGrp="1"/>
          </p:cNvGraphicFramePr>
          <p:nvPr>
            <p:extLst>
              <p:ext uri="{D42A27DB-BD31-4B8C-83A1-F6EECF244321}">
                <p14:modId xmlns:p14="http://schemas.microsoft.com/office/powerpoint/2010/main" val="2760826669"/>
              </p:ext>
            </p:extLst>
          </p:nvPr>
        </p:nvGraphicFramePr>
        <p:xfrm>
          <a:off x="2469402" y="3059869"/>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10</a:t>
                      </a:r>
                    </a:p>
                  </a:txBody>
                  <a:tcPr marL="0" marR="0" marT="0" marB="0" anchor="ctr">
                    <a:solidFill>
                      <a:schemeClr val="bg1"/>
                    </a:solidFill>
                  </a:tcPr>
                </a:tc>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CE10E839-998A-758D-A57E-E7BA6D3743E4}"/>
              </a:ext>
            </a:extLst>
          </p:cNvPr>
          <p:cNvGraphicFramePr>
            <a:graphicFrameLocks noGrp="1"/>
          </p:cNvGraphicFramePr>
          <p:nvPr>
            <p:extLst>
              <p:ext uri="{D42A27DB-BD31-4B8C-83A1-F6EECF244321}">
                <p14:modId xmlns:p14="http://schemas.microsoft.com/office/powerpoint/2010/main" val="19929816"/>
              </p:ext>
            </p:extLst>
          </p:nvPr>
        </p:nvGraphicFramePr>
        <p:xfrm>
          <a:off x="797222" y="307000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4,5P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r>
                        <a:rPr lang="da-DK" sz="1600" dirty="0"/>
                        <a:t>7</a:t>
                      </a:r>
                    </a:p>
                  </a:txBody>
                  <a:tcPr marL="0" marR="0" marT="0" marB="0" anchor="ctr">
                    <a:solidFill>
                      <a:schemeClr val="bg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solidFill>
                            <a:schemeClr val="bg1"/>
                          </a:solidFill>
                        </a:rPr>
                        <a:t>6</a:t>
                      </a:r>
                    </a:p>
                  </a:txBody>
                  <a:tcPr marL="0" marR="0" marT="0" marB="0" anchor="ctr">
                    <a:solidFill>
                      <a:schemeClr val="tx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t>4</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92197586-2030-D3D5-7EE1-25117CD25206}"/>
              </a:ext>
            </a:extLst>
          </p:cNvPr>
          <p:cNvGraphicFramePr>
            <a:graphicFrameLocks noGrp="1"/>
          </p:cNvGraphicFramePr>
          <p:nvPr>
            <p:extLst>
              <p:ext uri="{D42A27DB-BD31-4B8C-83A1-F6EECF244321}">
                <p14:modId xmlns:p14="http://schemas.microsoft.com/office/powerpoint/2010/main" val="3314373408"/>
              </p:ext>
            </p:extLst>
          </p:nvPr>
        </p:nvGraphicFramePr>
        <p:xfrm>
          <a:off x="4139144" y="304739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3P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t>11</a:t>
                      </a:r>
                    </a:p>
                  </a:txBody>
                  <a:tcPr marL="0" marR="0" marT="0" marB="0" anchor="ctr">
                    <a:solidFill>
                      <a:schemeClr val="accent4"/>
                    </a:solidFill>
                  </a:tcPr>
                </a:tc>
                <a:tc>
                  <a:txBody>
                    <a:bodyPr/>
                    <a:lstStyle/>
                    <a:p>
                      <a:pPr algn="ctr"/>
                      <a:r>
                        <a:rPr lang="da-DK" sz="1600" dirty="0"/>
                        <a:t>2</a:t>
                      </a:r>
                    </a:p>
                  </a:txBody>
                  <a:tcPr marL="0" marR="0" marT="0" marB="0" anchor="ctr">
                    <a:solidFill>
                      <a:schemeClr val="bg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solidFill>
                            <a:schemeClr val="bg1"/>
                          </a:solidFill>
                        </a:rPr>
                        <a:t>1</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r>
                        <a:rPr lang="da-DK" dirty="0">
                          <a:solidFill>
                            <a:srgbClr val="FF0000"/>
                          </a:solidFill>
                        </a:rPr>
                        <a:t>v</a:t>
                      </a:r>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29A1007D-E622-BBBC-F5E5-B37BAE1DB296}"/>
              </a:ext>
            </a:extLst>
          </p:cNvPr>
          <p:cNvGraphicFramePr>
            <a:graphicFrameLocks noGrp="1"/>
          </p:cNvGraphicFramePr>
          <p:nvPr>
            <p:extLst>
              <p:ext uri="{D42A27DB-BD31-4B8C-83A1-F6EECF244321}">
                <p14:modId xmlns:p14="http://schemas.microsoft.com/office/powerpoint/2010/main" val="3673861429"/>
              </p:ext>
            </p:extLst>
          </p:nvPr>
        </p:nvGraphicFramePr>
        <p:xfrm>
          <a:off x="797222" y="187958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4,5P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r>
                        <a:rPr lang="da-DK" sz="1600" dirty="0">
                          <a:solidFill>
                            <a:schemeClr val="bg1"/>
                          </a:solidFill>
                        </a:rPr>
                        <a:t>14</a:t>
                      </a:r>
                    </a:p>
                  </a:txBody>
                  <a:tcPr marL="0" marR="0" marT="0" marB="0" anchor="ctr">
                    <a:solidFill>
                      <a:schemeClr val="tx1"/>
                    </a:solidFill>
                  </a:tcPr>
                </a:tc>
                <a:tc>
                  <a:txBody>
                    <a:bodyPr/>
                    <a:lstStyle/>
                    <a:p>
                      <a:pPr algn="ctr"/>
                      <a:r>
                        <a:rPr lang="da-DK" sz="1600" dirty="0"/>
                        <a:t>3</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t>6</a:t>
                      </a:r>
                    </a:p>
                  </a:txBody>
                  <a:tcPr marL="0" marR="0" marT="0" marB="0" anchor="ctr">
                    <a:solidFill>
                      <a:schemeClr val="bg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D03F9318-C385-2344-3EE8-7B4436309673}"/>
              </a:ext>
            </a:extLst>
          </p:cNvPr>
          <p:cNvGraphicFramePr>
            <a:graphicFrameLocks noGrp="1"/>
          </p:cNvGraphicFramePr>
          <p:nvPr>
            <p:extLst>
              <p:ext uri="{D42A27DB-BD31-4B8C-83A1-F6EECF244321}">
                <p14:modId xmlns:p14="http://schemas.microsoft.com/office/powerpoint/2010/main" val="106435191"/>
              </p:ext>
            </p:extLst>
          </p:nvPr>
        </p:nvGraphicFramePr>
        <p:xfrm>
          <a:off x="2469402" y="1876680"/>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3,5P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r>
                        <a:rPr lang="da-DK" sz="1600" dirty="0"/>
                        <a:t>9</a:t>
                      </a:r>
                    </a:p>
                  </a:txBody>
                  <a:tcPr marL="0" marR="0" marT="0" marB="0" anchor="ctr">
                    <a:solidFill>
                      <a:schemeClr val="bg1"/>
                    </a:solidFill>
                  </a:tcPr>
                </a:tc>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r>
                        <a:rPr lang="da-DK" sz="1600" dirty="0"/>
                        <a:t>5</a:t>
                      </a:r>
                    </a:p>
                  </a:txBody>
                  <a:tcPr marL="0" marR="0" marT="0" marB="0" anchor="ctr">
                    <a:solidFill>
                      <a:schemeClr val="bg1"/>
                    </a:solidFill>
                  </a:tcPr>
                </a:tc>
                <a:tc>
                  <a:txBody>
                    <a:bodyPr/>
                    <a:lstStyle/>
                    <a:p>
                      <a:pPr algn="ctr"/>
                      <a:r>
                        <a:rPr lang="da-DK" sz="1600" dirty="0"/>
                        <a:t>6</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4" name="Tabel 23">
            <a:extLst>
              <a:ext uri="{FF2B5EF4-FFF2-40B4-BE49-F238E27FC236}">
                <a16:creationId xmlns:a16="http://schemas.microsoft.com/office/drawing/2014/main" id="{8BEC13B4-9FB8-E938-9E62-976AACFB0493}"/>
              </a:ext>
            </a:extLst>
          </p:cNvPr>
          <p:cNvGraphicFramePr>
            <a:graphicFrameLocks noGrp="1"/>
          </p:cNvGraphicFramePr>
          <p:nvPr>
            <p:extLst>
              <p:ext uri="{D42A27DB-BD31-4B8C-83A1-F6EECF244321}">
                <p14:modId xmlns:p14="http://schemas.microsoft.com/office/powerpoint/2010/main" val="2499175735"/>
              </p:ext>
            </p:extLst>
          </p:nvPr>
        </p:nvGraphicFramePr>
        <p:xfrm>
          <a:off x="774609" y="424072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9024">
                  <a:extLst>
                    <a:ext uri="{9D8B030D-6E8A-4147-A177-3AD203B41FA5}">
                      <a16:colId xmlns:a16="http://schemas.microsoft.com/office/drawing/2014/main" val="3122579374"/>
                    </a:ext>
                  </a:extLst>
                </a:gridCol>
                <a:gridCol w="25328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4,5P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r>
                        <a:rPr lang="da-DK" sz="1600" dirty="0"/>
                        <a:t>1</a:t>
                      </a:r>
                    </a:p>
                  </a:txBody>
                  <a:tcPr marL="0" marR="0" marT="0" marB="0" anchor="ctr">
                    <a:solidFill>
                      <a:schemeClr val="bg1"/>
                    </a:solidFill>
                  </a:tcPr>
                </a:tc>
                <a:tc>
                  <a:txBody>
                    <a:bodyPr/>
                    <a:lstStyle/>
                    <a:p>
                      <a:pPr algn="ctr"/>
                      <a:r>
                        <a:rPr lang="da-DK" sz="1600" dirty="0">
                          <a:solidFill>
                            <a:schemeClr val="bg1"/>
                          </a:solidFill>
                        </a:rPr>
                        <a:t>2</a:t>
                      </a:r>
                    </a:p>
                  </a:txBody>
                  <a:tcPr marL="0" marR="0" marT="0" marB="0" anchor="ctr">
                    <a:solidFill>
                      <a:schemeClr val="tx1"/>
                    </a:solidFill>
                  </a:tcPr>
                </a:tc>
                <a:tc>
                  <a:txBody>
                    <a:bodyPr/>
                    <a:lstStyle/>
                    <a:p>
                      <a:pPr algn="ctr"/>
                      <a:r>
                        <a:rPr lang="da-DK" sz="1600" dirty="0">
                          <a:solidFill>
                            <a:schemeClr val="bg1"/>
                          </a:solidFill>
                        </a:rPr>
                        <a:t>4</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r>
                        <a:rPr lang="da-DK" sz="1600" dirty="0">
                          <a:solidFill>
                            <a:schemeClr val="bg1"/>
                          </a:solidFill>
                        </a:rPr>
                        <a:t>7</a:t>
                      </a:r>
                    </a:p>
                  </a:txBody>
                  <a:tcPr marL="0" marR="0" marT="0" marB="0" anchor="ctr">
                    <a:solidFill>
                      <a:schemeClr val="tx1"/>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r>
                        <a:rPr lang="da-DK" dirty="0"/>
                        <a:t>v</a:t>
                      </a:r>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Tree>
    <p:extLst>
      <p:ext uri="{BB962C8B-B14F-4D97-AF65-F5344CB8AC3E}">
        <p14:creationId xmlns:p14="http://schemas.microsoft.com/office/powerpoint/2010/main" val="4024164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1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kstfelt 37">
            <a:extLst>
              <a:ext uri="{FF2B5EF4-FFF2-40B4-BE49-F238E27FC236}">
                <a16:creationId xmlns:a16="http://schemas.microsoft.com/office/drawing/2014/main" id="{201628B2-2F92-90E4-62C4-35CD2E3216EA}"/>
              </a:ext>
            </a:extLst>
          </p:cNvPr>
          <p:cNvSpPr txBox="1"/>
          <p:nvPr/>
        </p:nvSpPr>
        <p:spPr>
          <a:xfrm>
            <a:off x="857046" y="1789742"/>
            <a:ext cx="7683106" cy="1091520"/>
          </a:xfrm>
          <a:prstGeom prst="rect">
            <a:avLst/>
          </a:prstGeom>
        </p:spPr>
        <p:txBody>
          <a:bodyPr vert="horz" lIns="91440" tIns="45720" rIns="91440" bIns="45720" rtlCol="0">
            <a:noAutofit/>
          </a:bodyPr>
          <a:lstStyle/>
          <a:p>
            <a:r>
              <a:rPr lang="da-DK" sz="2200" dirty="0"/>
              <a:t>I efterfølgende gennemgang af rundelægningen er der vist forenklede rundekort, uden navn og uden angivelse af resultater i de enkelte kampe.</a:t>
            </a:r>
          </a:p>
          <a:p>
            <a:r>
              <a:rPr lang="da-DK" sz="2200" dirty="0"/>
              <a:t>Det samlede antal point er angivet sammen med startnummeret i øverste række.</a:t>
            </a:r>
          </a:p>
          <a:p>
            <a:r>
              <a:rPr lang="da-DK" sz="2200" dirty="0"/>
              <a:t>Modstander og farve er angivet i den midterste række.</a:t>
            </a:r>
          </a:p>
          <a:p>
            <a:r>
              <a:rPr lang="da-DK" sz="2200" dirty="0"/>
              <a:t>Nederste række anvendes til angivelse af flyderstatus.</a:t>
            </a:r>
          </a:p>
          <a:p>
            <a:endParaRPr lang="da-DK" sz="2200" dirty="0"/>
          </a:p>
        </p:txBody>
      </p:sp>
      <p:graphicFrame>
        <p:nvGraphicFramePr>
          <p:cNvPr id="4" name="Tabel 3">
            <a:extLst>
              <a:ext uri="{FF2B5EF4-FFF2-40B4-BE49-F238E27FC236}">
                <a16:creationId xmlns:a16="http://schemas.microsoft.com/office/drawing/2014/main" id="{397C50E1-E84D-75E3-4DC9-751D40B30D2D}"/>
              </a:ext>
            </a:extLst>
          </p:cNvPr>
          <p:cNvGraphicFramePr>
            <a:graphicFrameLocks noGrp="1"/>
          </p:cNvGraphicFramePr>
          <p:nvPr>
            <p:extLst>
              <p:ext uri="{D42A27DB-BD31-4B8C-83A1-F6EECF244321}">
                <p14:modId xmlns:p14="http://schemas.microsoft.com/office/powerpoint/2010/main" val="888797171"/>
              </p:ext>
            </p:extLst>
          </p:nvPr>
        </p:nvGraphicFramePr>
        <p:xfrm>
          <a:off x="9073155" y="342900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r>
                        <a:rPr lang="da-DK" sz="1600" dirty="0"/>
                        <a:t>11</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r>
                        <a:rPr lang="da-DK" dirty="0"/>
                        <a:t>^</a:t>
                      </a:r>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cxnSp>
        <p:nvCxnSpPr>
          <p:cNvPr id="7" name="Lige pilforbindelse 6">
            <a:extLst>
              <a:ext uri="{FF2B5EF4-FFF2-40B4-BE49-F238E27FC236}">
                <a16:creationId xmlns:a16="http://schemas.microsoft.com/office/drawing/2014/main" id="{C8A1F07F-3637-7AD3-0952-F5956D384D6C}"/>
              </a:ext>
            </a:extLst>
          </p:cNvPr>
          <p:cNvCxnSpPr/>
          <p:nvPr/>
        </p:nvCxnSpPr>
        <p:spPr>
          <a:xfrm>
            <a:off x="7116792" y="3114136"/>
            <a:ext cx="1956363" cy="5175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Lige pilforbindelse 10">
            <a:extLst>
              <a:ext uri="{FF2B5EF4-FFF2-40B4-BE49-F238E27FC236}">
                <a16:creationId xmlns:a16="http://schemas.microsoft.com/office/drawing/2014/main" id="{A771592B-4F47-C48F-31BE-F5A928756E3B}"/>
              </a:ext>
            </a:extLst>
          </p:cNvPr>
          <p:cNvCxnSpPr>
            <a:endCxn id="4" idx="1"/>
          </p:cNvCxnSpPr>
          <p:nvPr/>
        </p:nvCxnSpPr>
        <p:spPr>
          <a:xfrm>
            <a:off x="7116792" y="3726097"/>
            <a:ext cx="1956363" cy="248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Lige pilforbindelse 12">
            <a:extLst>
              <a:ext uri="{FF2B5EF4-FFF2-40B4-BE49-F238E27FC236}">
                <a16:creationId xmlns:a16="http://schemas.microsoft.com/office/drawing/2014/main" id="{C6C2DFA8-FFCC-85B3-4EBE-EB142D3A09BA}"/>
              </a:ext>
            </a:extLst>
          </p:cNvPr>
          <p:cNvCxnSpPr/>
          <p:nvPr/>
        </p:nvCxnSpPr>
        <p:spPr>
          <a:xfrm>
            <a:off x="7116792" y="4054415"/>
            <a:ext cx="1956363" cy="315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781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1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el 2">
            <a:extLst>
              <a:ext uri="{FF2B5EF4-FFF2-40B4-BE49-F238E27FC236}">
                <a16:creationId xmlns:a16="http://schemas.microsoft.com/office/drawing/2014/main" id="{638A1793-9AD0-B669-5B3F-A46D12002FE5}"/>
              </a:ext>
            </a:extLst>
          </p:cNvPr>
          <p:cNvGraphicFramePr>
            <a:graphicFrameLocks noGrp="1"/>
          </p:cNvGraphicFramePr>
          <p:nvPr>
            <p:extLst>
              <p:ext uri="{D42A27DB-BD31-4B8C-83A1-F6EECF244321}">
                <p14:modId xmlns:p14="http://schemas.microsoft.com/office/powerpoint/2010/main" val="2061674406"/>
              </p:ext>
            </p:extLst>
          </p:nvPr>
        </p:nvGraphicFramePr>
        <p:xfrm>
          <a:off x="4479107" y="304176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501720CE-1340-A789-63EF-086F932C7FCB}"/>
              </a:ext>
            </a:extLst>
          </p:cNvPr>
          <p:cNvGraphicFramePr>
            <a:graphicFrameLocks noGrp="1"/>
          </p:cNvGraphicFramePr>
          <p:nvPr>
            <p:extLst>
              <p:ext uri="{D42A27DB-BD31-4B8C-83A1-F6EECF244321}">
                <p14:modId xmlns:p14="http://schemas.microsoft.com/office/powerpoint/2010/main" val="1680645426"/>
              </p:ext>
            </p:extLst>
          </p:nvPr>
        </p:nvGraphicFramePr>
        <p:xfrm>
          <a:off x="6132846" y="302235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3BA94574-BDA9-68E2-1588-25EDD1CB235F}"/>
              </a:ext>
            </a:extLst>
          </p:cNvPr>
          <p:cNvGraphicFramePr>
            <a:graphicFrameLocks noGrp="1"/>
          </p:cNvGraphicFramePr>
          <p:nvPr>
            <p:extLst>
              <p:ext uri="{D42A27DB-BD31-4B8C-83A1-F6EECF244321}">
                <p14:modId xmlns:p14="http://schemas.microsoft.com/office/powerpoint/2010/main" val="2452273378"/>
              </p:ext>
            </p:extLst>
          </p:nvPr>
        </p:nvGraphicFramePr>
        <p:xfrm>
          <a:off x="4479107" y="424356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62B795B3-9E21-A4A5-AFA1-B6D97DAD3844}"/>
              </a:ext>
            </a:extLst>
          </p:cNvPr>
          <p:cNvGraphicFramePr>
            <a:graphicFrameLocks noGrp="1"/>
          </p:cNvGraphicFramePr>
          <p:nvPr>
            <p:extLst>
              <p:ext uri="{D42A27DB-BD31-4B8C-83A1-F6EECF244321}">
                <p14:modId xmlns:p14="http://schemas.microsoft.com/office/powerpoint/2010/main" val="1167941319"/>
              </p:ext>
            </p:extLst>
          </p:nvPr>
        </p:nvGraphicFramePr>
        <p:xfrm>
          <a:off x="6132846" y="4243567"/>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5697C28C-514E-1501-8B51-5EA9C25DACD6}"/>
              </a:ext>
            </a:extLst>
          </p:cNvPr>
          <p:cNvGraphicFramePr>
            <a:graphicFrameLocks noGrp="1"/>
          </p:cNvGraphicFramePr>
          <p:nvPr>
            <p:extLst>
              <p:ext uri="{D42A27DB-BD31-4B8C-83A1-F6EECF244321}">
                <p14:modId xmlns:p14="http://schemas.microsoft.com/office/powerpoint/2010/main" val="36122809"/>
              </p:ext>
            </p:extLst>
          </p:nvPr>
        </p:nvGraphicFramePr>
        <p:xfrm>
          <a:off x="4479107" y="184255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186455F0-5D67-89F7-7B4C-1E3C57962CC1}"/>
              </a:ext>
            </a:extLst>
          </p:cNvPr>
          <p:cNvGraphicFramePr>
            <a:graphicFrameLocks noGrp="1"/>
          </p:cNvGraphicFramePr>
          <p:nvPr>
            <p:extLst>
              <p:ext uri="{D42A27DB-BD31-4B8C-83A1-F6EECF244321}">
                <p14:modId xmlns:p14="http://schemas.microsoft.com/office/powerpoint/2010/main" val="2652525915"/>
              </p:ext>
            </p:extLst>
          </p:nvPr>
        </p:nvGraphicFramePr>
        <p:xfrm>
          <a:off x="6132846"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0CE8F5BD-4D10-D625-58D6-E547C385CAAB}"/>
              </a:ext>
            </a:extLst>
          </p:cNvPr>
          <p:cNvGraphicFramePr>
            <a:graphicFrameLocks noGrp="1"/>
          </p:cNvGraphicFramePr>
          <p:nvPr>
            <p:extLst>
              <p:ext uri="{D42A27DB-BD31-4B8C-83A1-F6EECF244321}">
                <p14:modId xmlns:p14="http://schemas.microsoft.com/office/powerpoint/2010/main" val="3900576263"/>
              </p:ext>
            </p:extLst>
          </p:nvPr>
        </p:nvGraphicFramePr>
        <p:xfrm>
          <a:off x="8116068" y="186196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CE32FD5F-A280-A14F-92A9-F3091CC8EF50}"/>
              </a:ext>
            </a:extLst>
          </p:cNvPr>
          <p:cNvGraphicFramePr>
            <a:graphicFrameLocks noGrp="1"/>
          </p:cNvGraphicFramePr>
          <p:nvPr>
            <p:extLst>
              <p:ext uri="{D42A27DB-BD31-4B8C-83A1-F6EECF244321}">
                <p14:modId xmlns:p14="http://schemas.microsoft.com/office/powerpoint/2010/main" val="632806196"/>
              </p:ext>
            </p:extLst>
          </p:nvPr>
        </p:nvGraphicFramePr>
        <p:xfrm>
          <a:off x="9769807"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BEE3DC03-C362-2110-423A-4E21EAACF0D1}"/>
              </a:ext>
            </a:extLst>
          </p:cNvPr>
          <p:cNvGraphicFramePr>
            <a:graphicFrameLocks noGrp="1"/>
          </p:cNvGraphicFramePr>
          <p:nvPr>
            <p:extLst>
              <p:ext uri="{D42A27DB-BD31-4B8C-83A1-F6EECF244321}">
                <p14:modId xmlns:p14="http://schemas.microsoft.com/office/powerpoint/2010/main" val="4281691814"/>
              </p:ext>
            </p:extLst>
          </p:nvPr>
        </p:nvGraphicFramePr>
        <p:xfrm>
          <a:off x="8116068" y="306377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6994129E-EFEB-BAAF-AAC7-1B4B2ACDBCC5}"/>
              </a:ext>
            </a:extLst>
          </p:cNvPr>
          <p:cNvGraphicFramePr>
            <a:graphicFrameLocks noGrp="1"/>
          </p:cNvGraphicFramePr>
          <p:nvPr>
            <p:extLst>
              <p:ext uri="{D42A27DB-BD31-4B8C-83A1-F6EECF244321}">
                <p14:modId xmlns:p14="http://schemas.microsoft.com/office/powerpoint/2010/main" val="560395954"/>
              </p:ext>
            </p:extLst>
          </p:nvPr>
        </p:nvGraphicFramePr>
        <p:xfrm>
          <a:off x="9769807" y="3063772"/>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1" name="Tabel 30">
            <a:extLst>
              <a:ext uri="{FF2B5EF4-FFF2-40B4-BE49-F238E27FC236}">
                <a16:creationId xmlns:a16="http://schemas.microsoft.com/office/drawing/2014/main" id="{5DB80FB3-8B27-2883-63F9-45DA6A2AD5D9}"/>
              </a:ext>
            </a:extLst>
          </p:cNvPr>
          <p:cNvGraphicFramePr>
            <a:graphicFrameLocks noGrp="1"/>
          </p:cNvGraphicFramePr>
          <p:nvPr>
            <p:extLst>
              <p:ext uri="{D42A27DB-BD31-4B8C-83A1-F6EECF244321}">
                <p14:modId xmlns:p14="http://schemas.microsoft.com/office/powerpoint/2010/main" val="1181231450"/>
              </p:ext>
            </p:extLst>
          </p:nvPr>
        </p:nvGraphicFramePr>
        <p:xfrm>
          <a:off x="4443109" y="540135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2" name="Tabel 31">
            <a:extLst>
              <a:ext uri="{FF2B5EF4-FFF2-40B4-BE49-F238E27FC236}">
                <a16:creationId xmlns:a16="http://schemas.microsoft.com/office/drawing/2014/main" id="{AB1CC19B-1260-935A-BF44-930B8BB6ED7A}"/>
              </a:ext>
            </a:extLst>
          </p:cNvPr>
          <p:cNvGraphicFramePr>
            <a:graphicFrameLocks noGrp="1"/>
          </p:cNvGraphicFramePr>
          <p:nvPr>
            <p:extLst>
              <p:ext uri="{D42A27DB-BD31-4B8C-83A1-F6EECF244321}">
                <p14:modId xmlns:p14="http://schemas.microsoft.com/office/powerpoint/2010/main" val="2483421587"/>
              </p:ext>
            </p:extLst>
          </p:nvPr>
        </p:nvGraphicFramePr>
        <p:xfrm>
          <a:off x="6096848" y="54013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5" name="Tabel 34">
            <a:extLst>
              <a:ext uri="{FF2B5EF4-FFF2-40B4-BE49-F238E27FC236}">
                <a16:creationId xmlns:a16="http://schemas.microsoft.com/office/drawing/2014/main" id="{C109B651-F13A-149A-D431-ADE7E59CA3F0}"/>
              </a:ext>
            </a:extLst>
          </p:cNvPr>
          <p:cNvGraphicFramePr>
            <a:graphicFrameLocks noGrp="1"/>
          </p:cNvGraphicFramePr>
          <p:nvPr>
            <p:extLst>
              <p:ext uri="{D42A27DB-BD31-4B8C-83A1-F6EECF244321}">
                <p14:modId xmlns:p14="http://schemas.microsoft.com/office/powerpoint/2010/main" val="1574320375"/>
              </p:ext>
            </p:extLst>
          </p:nvPr>
        </p:nvGraphicFramePr>
        <p:xfrm>
          <a:off x="8116068" y="424097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6" name="Tabel 35">
            <a:extLst>
              <a:ext uri="{FF2B5EF4-FFF2-40B4-BE49-F238E27FC236}">
                <a16:creationId xmlns:a16="http://schemas.microsoft.com/office/drawing/2014/main" id="{773362EE-0754-2F30-D941-2D54C5750982}"/>
              </a:ext>
            </a:extLst>
          </p:cNvPr>
          <p:cNvGraphicFramePr>
            <a:graphicFrameLocks noGrp="1"/>
          </p:cNvGraphicFramePr>
          <p:nvPr>
            <p:extLst>
              <p:ext uri="{D42A27DB-BD31-4B8C-83A1-F6EECF244321}">
                <p14:modId xmlns:p14="http://schemas.microsoft.com/office/powerpoint/2010/main" val="3581678949"/>
              </p:ext>
            </p:extLst>
          </p:nvPr>
        </p:nvGraphicFramePr>
        <p:xfrm>
          <a:off x="9769807" y="424097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endParaRPr lang="da-DK" dirty="0"/>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8" name="Tekstfelt 37">
            <a:extLst>
              <a:ext uri="{FF2B5EF4-FFF2-40B4-BE49-F238E27FC236}">
                <a16:creationId xmlns:a16="http://schemas.microsoft.com/office/drawing/2014/main" id="{201628B2-2F92-90E4-62C4-35CD2E3216EA}"/>
              </a:ext>
            </a:extLst>
          </p:cNvPr>
          <p:cNvSpPr txBox="1"/>
          <p:nvPr/>
        </p:nvSpPr>
        <p:spPr>
          <a:xfrm>
            <a:off x="857045" y="1789741"/>
            <a:ext cx="3447535" cy="3155049"/>
          </a:xfrm>
          <a:prstGeom prst="rect">
            <a:avLst/>
          </a:prstGeom>
        </p:spPr>
        <p:txBody>
          <a:bodyPr vert="horz" lIns="91440" tIns="45720" rIns="91440" bIns="45720" rtlCol="0">
            <a:noAutofit/>
          </a:bodyPr>
          <a:lstStyle/>
          <a:p>
            <a:r>
              <a:rPr lang="da-DK" sz="2200" dirty="0"/>
              <a:t>Parringerne bliver altså:</a:t>
            </a:r>
          </a:p>
          <a:p>
            <a:endParaRPr lang="da-DK" sz="2200" dirty="0"/>
          </a:p>
          <a:p>
            <a:r>
              <a:rPr lang="da-DK" sz="2200" dirty="0"/>
              <a:t>1. Alice – 8. Kevin	</a:t>
            </a:r>
          </a:p>
          <a:p>
            <a:r>
              <a:rPr lang="da-DK" sz="2200" dirty="0"/>
              <a:t>9. Louise – 2. Bruno	</a:t>
            </a:r>
          </a:p>
          <a:p>
            <a:r>
              <a:rPr lang="da-DK" sz="2200" dirty="0"/>
              <a:t>3. Carla – 10. Mark	</a:t>
            </a:r>
          </a:p>
          <a:p>
            <a:r>
              <a:rPr lang="da-DK" sz="2200" dirty="0"/>
              <a:t>11. Nancy – 4. David	</a:t>
            </a:r>
          </a:p>
          <a:p>
            <a:r>
              <a:rPr lang="da-DK" sz="2200" dirty="0"/>
              <a:t>5. </a:t>
            </a:r>
            <a:r>
              <a:rPr lang="da-DK" sz="2200" dirty="0" err="1"/>
              <a:t>Eloise</a:t>
            </a:r>
            <a:r>
              <a:rPr lang="da-DK" sz="2200" dirty="0"/>
              <a:t> – 12. Oscar	</a:t>
            </a:r>
          </a:p>
          <a:p>
            <a:r>
              <a:rPr lang="da-DK" sz="2200" dirty="0"/>
              <a:t>13. Patricia – 6. Finn	</a:t>
            </a:r>
          </a:p>
          <a:p>
            <a:r>
              <a:rPr lang="da-DK" sz="2200" dirty="0"/>
              <a:t>7. Giorgia -14. Robert	</a:t>
            </a:r>
          </a:p>
        </p:txBody>
      </p:sp>
    </p:spTree>
    <p:extLst>
      <p:ext uri="{BB962C8B-B14F-4D97-AF65-F5344CB8AC3E}">
        <p14:creationId xmlns:p14="http://schemas.microsoft.com/office/powerpoint/2010/main" val="1068833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1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el 2">
            <a:extLst>
              <a:ext uri="{FF2B5EF4-FFF2-40B4-BE49-F238E27FC236}">
                <a16:creationId xmlns:a16="http://schemas.microsoft.com/office/drawing/2014/main" id="{638A1793-9AD0-B669-5B3F-A46D12002FE5}"/>
              </a:ext>
            </a:extLst>
          </p:cNvPr>
          <p:cNvGraphicFramePr>
            <a:graphicFrameLocks noGrp="1"/>
          </p:cNvGraphicFramePr>
          <p:nvPr>
            <p:extLst>
              <p:ext uri="{D42A27DB-BD31-4B8C-83A1-F6EECF244321}">
                <p14:modId xmlns:p14="http://schemas.microsoft.com/office/powerpoint/2010/main" val="183663846"/>
              </p:ext>
            </p:extLst>
          </p:nvPr>
        </p:nvGraphicFramePr>
        <p:xfrm>
          <a:off x="4479107" y="304176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4" name="Tabel 3">
            <a:extLst>
              <a:ext uri="{FF2B5EF4-FFF2-40B4-BE49-F238E27FC236}">
                <a16:creationId xmlns:a16="http://schemas.microsoft.com/office/drawing/2014/main" id="{501720CE-1340-A789-63EF-086F932C7FCB}"/>
              </a:ext>
            </a:extLst>
          </p:cNvPr>
          <p:cNvGraphicFramePr>
            <a:graphicFrameLocks noGrp="1"/>
          </p:cNvGraphicFramePr>
          <p:nvPr>
            <p:extLst>
              <p:ext uri="{D42A27DB-BD31-4B8C-83A1-F6EECF244321}">
                <p14:modId xmlns:p14="http://schemas.microsoft.com/office/powerpoint/2010/main" val="584190415"/>
              </p:ext>
            </p:extLst>
          </p:nvPr>
        </p:nvGraphicFramePr>
        <p:xfrm>
          <a:off x="6132846" y="302235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9</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3BA94574-BDA9-68E2-1588-25EDD1CB235F}"/>
              </a:ext>
            </a:extLst>
          </p:cNvPr>
          <p:cNvGraphicFramePr>
            <a:graphicFrameLocks noGrp="1"/>
          </p:cNvGraphicFramePr>
          <p:nvPr>
            <p:extLst>
              <p:ext uri="{D42A27DB-BD31-4B8C-83A1-F6EECF244321}">
                <p14:modId xmlns:p14="http://schemas.microsoft.com/office/powerpoint/2010/main" val="1535725181"/>
              </p:ext>
            </p:extLst>
          </p:nvPr>
        </p:nvGraphicFramePr>
        <p:xfrm>
          <a:off x="4479107" y="424356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7" name="Tabel 6">
            <a:extLst>
              <a:ext uri="{FF2B5EF4-FFF2-40B4-BE49-F238E27FC236}">
                <a16:creationId xmlns:a16="http://schemas.microsoft.com/office/drawing/2014/main" id="{62B795B3-9E21-A4A5-AFA1-B6D97DAD3844}"/>
              </a:ext>
            </a:extLst>
          </p:cNvPr>
          <p:cNvGraphicFramePr>
            <a:graphicFrameLocks noGrp="1"/>
          </p:cNvGraphicFramePr>
          <p:nvPr>
            <p:extLst>
              <p:ext uri="{D42A27DB-BD31-4B8C-83A1-F6EECF244321}">
                <p14:modId xmlns:p14="http://schemas.microsoft.com/office/powerpoint/2010/main" val="1082696581"/>
              </p:ext>
            </p:extLst>
          </p:nvPr>
        </p:nvGraphicFramePr>
        <p:xfrm>
          <a:off x="6132846" y="4243567"/>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10</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5697C28C-514E-1501-8B51-5EA9C25DACD6}"/>
              </a:ext>
            </a:extLst>
          </p:cNvPr>
          <p:cNvGraphicFramePr>
            <a:graphicFrameLocks noGrp="1"/>
          </p:cNvGraphicFramePr>
          <p:nvPr>
            <p:extLst>
              <p:ext uri="{D42A27DB-BD31-4B8C-83A1-F6EECF244321}">
                <p14:modId xmlns:p14="http://schemas.microsoft.com/office/powerpoint/2010/main" val="1374871363"/>
              </p:ext>
            </p:extLst>
          </p:nvPr>
        </p:nvGraphicFramePr>
        <p:xfrm>
          <a:off x="4479107" y="184255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4" name="Tabel 13">
            <a:extLst>
              <a:ext uri="{FF2B5EF4-FFF2-40B4-BE49-F238E27FC236}">
                <a16:creationId xmlns:a16="http://schemas.microsoft.com/office/drawing/2014/main" id="{186455F0-5D67-89F7-7B4C-1E3C57962CC1}"/>
              </a:ext>
            </a:extLst>
          </p:cNvPr>
          <p:cNvGraphicFramePr>
            <a:graphicFrameLocks noGrp="1"/>
          </p:cNvGraphicFramePr>
          <p:nvPr>
            <p:extLst>
              <p:ext uri="{D42A27DB-BD31-4B8C-83A1-F6EECF244321}">
                <p14:modId xmlns:p14="http://schemas.microsoft.com/office/powerpoint/2010/main" val="3662874825"/>
              </p:ext>
            </p:extLst>
          </p:nvPr>
        </p:nvGraphicFramePr>
        <p:xfrm>
          <a:off x="6132846"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8</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0CE8F5BD-4D10-D625-58D6-E547C385CAAB}"/>
              </a:ext>
            </a:extLst>
          </p:cNvPr>
          <p:cNvGraphicFramePr>
            <a:graphicFrameLocks noGrp="1"/>
          </p:cNvGraphicFramePr>
          <p:nvPr>
            <p:extLst>
              <p:ext uri="{D42A27DB-BD31-4B8C-83A1-F6EECF244321}">
                <p14:modId xmlns:p14="http://schemas.microsoft.com/office/powerpoint/2010/main" val="3306120330"/>
              </p:ext>
            </p:extLst>
          </p:nvPr>
        </p:nvGraphicFramePr>
        <p:xfrm>
          <a:off x="8116068" y="186196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1" name="Tabel 10">
            <a:extLst>
              <a:ext uri="{FF2B5EF4-FFF2-40B4-BE49-F238E27FC236}">
                <a16:creationId xmlns:a16="http://schemas.microsoft.com/office/drawing/2014/main" id="{CE32FD5F-A280-A14F-92A9-F3091CC8EF50}"/>
              </a:ext>
            </a:extLst>
          </p:cNvPr>
          <p:cNvGraphicFramePr>
            <a:graphicFrameLocks noGrp="1"/>
          </p:cNvGraphicFramePr>
          <p:nvPr>
            <p:extLst>
              <p:ext uri="{D42A27DB-BD31-4B8C-83A1-F6EECF244321}">
                <p14:modId xmlns:p14="http://schemas.microsoft.com/office/powerpoint/2010/main" val="4179131083"/>
              </p:ext>
            </p:extLst>
          </p:nvPr>
        </p:nvGraphicFramePr>
        <p:xfrm>
          <a:off x="9769807" y="18425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344900678"/>
                    </a:ext>
                  </a:extLst>
                </a:gridCol>
              </a:tblGrid>
              <a:tr h="360000">
                <a:tc gridSpan="2">
                  <a:txBody>
                    <a:bodyPr/>
                    <a:lstStyle/>
                    <a:p>
                      <a:pPr algn="ctr"/>
                      <a:r>
                        <a:rPr lang="da-DK" dirty="0"/>
                        <a:t>12</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5</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BEE3DC03-C362-2110-423A-4E21EAACF0D1}"/>
              </a:ext>
            </a:extLst>
          </p:cNvPr>
          <p:cNvGraphicFramePr>
            <a:graphicFrameLocks noGrp="1"/>
          </p:cNvGraphicFramePr>
          <p:nvPr>
            <p:extLst>
              <p:ext uri="{D42A27DB-BD31-4B8C-83A1-F6EECF244321}">
                <p14:modId xmlns:p14="http://schemas.microsoft.com/office/powerpoint/2010/main" val="2420487346"/>
              </p:ext>
            </p:extLst>
          </p:nvPr>
        </p:nvGraphicFramePr>
        <p:xfrm>
          <a:off x="8116068" y="306377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0" name="Tabel 29">
            <a:extLst>
              <a:ext uri="{FF2B5EF4-FFF2-40B4-BE49-F238E27FC236}">
                <a16:creationId xmlns:a16="http://schemas.microsoft.com/office/drawing/2014/main" id="{6994129E-EFEB-BAAF-AAC7-1B4B2ACDBCC5}"/>
              </a:ext>
            </a:extLst>
          </p:cNvPr>
          <p:cNvGraphicFramePr>
            <a:graphicFrameLocks noGrp="1"/>
          </p:cNvGraphicFramePr>
          <p:nvPr>
            <p:extLst>
              <p:ext uri="{D42A27DB-BD31-4B8C-83A1-F6EECF244321}">
                <p14:modId xmlns:p14="http://schemas.microsoft.com/office/powerpoint/2010/main" val="1311247679"/>
              </p:ext>
            </p:extLst>
          </p:nvPr>
        </p:nvGraphicFramePr>
        <p:xfrm>
          <a:off x="9769807" y="3063772"/>
          <a:ext cx="1512000" cy="1091520"/>
        </p:xfrm>
        <a:graphic>
          <a:graphicData uri="http://schemas.openxmlformats.org/drawingml/2006/table">
            <a:tbl>
              <a:tblPr firstRow="1" bandRow="1">
                <a:tableStyleId>{5C22544A-7EE6-4342-B048-85BDC9FD1C3A}</a:tableStyleId>
              </a:tblPr>
              <a:tblGrid>
                <a:gridCol w="236595">
                  <a:extLst>
                    <a:ext uri="{9D8B030D-6E8A-4147-A177-3AD203B41FA5}">
                      <a16:colId xmlns:a16="http://schemas.microsoft.com/office/drawing/2014/main" val="1659496510"/>
                    </a:ext>
                  </a:extLst>
                </a:gridCol>
                <a:gridCol w="255081">
                  <a:extLst>
                    <a:ext uri="{9D8B030D-6E8A-4147-A177-3AD203B41FA5}">
                      <a16:colId xmlns:a16="http://schemas.microsoft.com/office/drawing/2014/main" val="2064463800"/>
                    </a:ext>
                  </a:extLst>
                </a:gridCol>
                <a:gridCol w="255081">
                  <a:extLst>
                    <a:ext uri="{9D8B030D-6E8A-4147-A177-3AD203B41FA5}">
                      <a16:colId xmlns:a16="http://schemas.microsoft.com/office/drawing/2014/main" val="3122579374"/>
                    </a:ext>
                  </a:extLst>
                </a:gridCol>
                <a:gridCol w="255081">
                  <a:extLst>
                    <a:ext uri="{9D8B030D-6E8A-4147-A177-3AD203B41FA5}">
                      <a16:colId xmlns:a16="http://schemas.microsoft.com/office/drawing/2014/main" val="4203170522"/>
                    </a:ext>
                  </a:extLst>
                </a:gridCol>
                <a:gridCol w="255081">
                  <a:extLst>
                    <a:ext uri="{9D8B030D-6E8A-4147-A177-3AD203B41FA5}">
                      <a16:colId xmlns:a16="http://schemas.microsoft.com/office/drawing/2014/main" val="1330685663"/>
                    </a:ext>
                  </a:extLst>
                </a:gridCol>
                <a:gridCol w="255081">
                  <a:extLst>
                    <a:ext uri="{9D8B030D-6E8A-4147-A177-3AD203B41FA5}">
                      <a16:colId xmlns:a16="http://schemas.microsoft.com/office/drawing/2014/main" val="1164615921"/>
                    </a:ext>
                  </a:extLst>
                </a:gridCol>
              </a:tblGrid>
              <a:tr h="360000">
                <a:tc gridSpan="2">
                  <a:txBody>
                    <a:bodyPr/>
                    <a:lstStyle/>
                    <a:p>
                      <a:pPr algn="ctr"/>
                      <a:r>
                        <a:rPr lang="da-DK" dirty="0"/>
                        <a:t>13</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6</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1" name="Tabel 30">
            <a:extLst>
              <a:ext uri="{FF2B5EF4-FFF2-40B4-BE49-F238E27FC236}">
                <a16:creationId xmlns:a16="http://schemas.microsoft.com/office/drawing/2014/main" id="{5DB80FB3-8B27-2883-63F9-45DA6A2AD5D9}"/>
              </a:ext>
            </a:extLst>
          </p:cNvPr>
          <p:cNvGraphicFramePr>
            <a:graphicFrameLocks noGrp="1"/>
          </p:cNvGraphicFramePr>
          <p:nvPr>
            <p:extLst>
              <p:ext uri="{D42A27DB-BD31-4B8C-83A1-F6EECF244321}">
                <p14:modId xmlns:p14="http://schemas.microsoft.com/office/powerpoint/2010/main" val="959238759"/>
              </p:ext>
            </p:extLst>
          </p:nvPr>
        </p:nvGraphicFramePr>
        <p:xfrm>
          <a:off x="4443109" y="5401355"/>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4</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11</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2" name="Tabel 31">
            <a:extLst>
              <a:ext uri="{FF2B5EF4-FFF2-40B4-BE49-F238E27FC236}">
                <a16:creationId xmlns:a16="http://schemas.microsoft.com/office/drawing/2014/main" id="{AB1CC19B-1260-935A-BF44-930B8BB6ED7A}"/>
              </a:ext>
            </a:extLst>
          </p:cNvPr>
          <p:cNvGraphicFramePr>
            <a:graphicFrameLocks noGrp="1"/>
          </p:cNvGraphicFramePr>
          <p:nvPr>
            <p:extLst>
              <p:ext uri="{D42A27DB-BD31-4B8C-83A1-F6EECF244321}">
                <p14:modId xmlns:p14="http://schemas.microsoft.com/office/powerpoint/2010/main" val="2120605128"/>
              </p:ext>
            </p:extLst>
          </p:nvPr>
        </p:nvGraphicFramePr>
        <p:xfrm>
          <a:off x="6096848" y="5401355"/>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11</a:t>
                      </a:r>
                    </a:p>
                  </a:txBody>
                  <a:tcPr anchor="ctr"/>
                </a:tc>
                <a:tc hMerge="1">
                  <a:txBody>
                    <a:bodyPr/>
                    <a:lstStyle/>
                    <a:p>
                      <a:endParaRPr lang="da-DK" dirty="0"/>
                    </a:p>
                  </a:txBody>
                  <a:tcPr/>
                </a:tc>
                <a:tc gridSpan="3">
                  <a:txBody>
                    <a:bodyPr/>
                    <a:lstStyle/>
                    <a:p>
                      <a:r>
                        <a:rPr lang="da-DK" dirty="0"/>
                        <a:t>0,5P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5" name="Tabel 34">
            <a:extLst>
              <a:ext uri="{FF2B5EF4-FFF2-40B4-BE49-F238E27FC236}">
                <a16:creationId xmlns:a16="http://schemas.microsoft.com/office/drawing/2014/main" id="{C109B651-F13A-149A-D431-ADE7E59CA3F0}"/>
              </a:ext>
            </a:extLst>
          </p:cNvPr>
          <p:cNvGraphicFramePr>
            <a:graphicFrameLocks noGrp="1"/>
          </p:cNvGraphicFramePr>
          <p:nvPr>
            <p:extLst>
              <p:ext uri="{D42A27DB-BD31-4B8C-83A1-F6EECF244321}">
                <p14:modId xmlns:p14="http://schemas.microsoft.com/office/powerpoint/2010/main" val="1742616479"/>
              </p:ext>
            </p:extLst>
          </p:nvPr>
        </p:nvGraphicFramePr>
        <p:xfrm>
          <a:off x="8116068" y="424097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6" name="Tabel 35">
            <a:extLst>
              <a:ext uri="{FF2B5EF4-FFF2-40B4-BE49-F238E27FC236}">
                <a16:creationId xmlns:a16="http://schemas.microsoft.com/office/drawing/2014/main" id="{773362EE-0754-2F30-D941-2D54C5750982}"/>
              </a:ext>
            </a:extLst>
          </p:cNvPr>
          <p:cNvGraphicFramePr>
            <a:graphicFrameLocks noGrp="1"/>
          </p:cNvGraphicFramePr>
          <p:nvPr>
            <p:extLst>
              <p:ext uri="{D42A27DB-BD31-4B8C-83A1-F6EECF244321}">
                <p14:modId xmlns:p14="http://schemas.microsoft.com/office/powerpoint/2010/main" val="3733383065"/>
              </p:ext>
            </p:extLst>
          </p:nvPr>
        </p:nvGraphicFramePr>
        <p:xfrm>
          <a:off x="9769807" y="424097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2218437571"/>
                    </a:ext>
                  </a:extLst>
                </a:gridCol>
              </a:tblGrid>
              <a:tr h="360000">
                <a:tc gridSpan="2">
                  <a:txBody>
                    <a:bodyPr/>
                    <a:lstStyle/>
                    <a:p>
                      <a:pPr algn="ctr"/>
                      <a:r>
                        <a:rPr lang="da-DK" dirty="0"/>
                        <a:t>14</a:t>
                      </a:r>
                    </a:p>
                  </a:txBody>
                  <a:tcPr anchor="ctr"/>
                </a:tc>
                <a:tc hMerge="1">
                  <a:txBody>
                    <a:bodyPr/>
                    <a:lstStyle/>
                    <a:p>
                      <a:endParaRPr lang="da-DK" dirty="0"/>
                    </a:p>
                  </a:txBody>
                  <a:tcPr/>
                </a:tc>
                <a:tc gridSpan="3">
                  <a:txBody>
                    <a:bodyPr/>
                    <a:lstStyle/>
                    <a:p>
                      <a:r>
                        <a:rPr lang="da-DK" dirty="0"/>
                        <a:t>0P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7</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8" name="Tekstfelt 37">
            <a:extLst>
              <a:ext uri="{FF2B5EF4-FFF2-40B4-BE49-F238E27FC236}">
                <a16:creationId xmlns:a16="http://schemas.microsoft.com/office/drawing/2014/main" id="{201628B2-2F92-90E4-62C4-35CD2E3216EA}"/>
              </a:ext>
            </a:extLst>
          </p:cNvPr>
          <p:cNvSpPr txBox="1"/>
          <p:nvPr/>
        </p:nvSpPr>
        <p:spPr>
          <a:xfrm>
            <a:off x="857045" y="1789741"/>
            <a:ext cx="3447535" cy="3155049"/>
          </a:xfrm>
          <a:prstGeom prst="rect">
            <a:avLst/>
          </a:prstGeom>
        </p:spPr>
        <p:txBody>
          <a:bodyPr vert="horz" lIns="91440" tIns="45720" rIns="91440" bIns="45720" rtlCol="0">
            <a:noAutofit/>
          </a:bodyPr>
          <a:lstStyle/>
          <a:p>
            <a:r>
              <a:rPr lang="da-DK" sz="2200" dirty="0"/>
              <a:t>Resultaterne kommer ind:</a:t>
            </a:r>
          </a:p>
          <a:p>
            <a:endParaRPr lang="da-DK" sz="2200" dirty="0"/>
          </a:p>
          <a:p>
            <a:r>
              <a:rPr lang="da-DK" sz="2200" dirty="0"/>
              <a:t>1. Alice – 8. Kevin	1-0</a:t>
            </a:r>
          </a:p>
          <a:p>
            <a:r>
              <a:rPr lang="da-DK" sz="2200" dirty="0"/>
              <a:t>9. Louise – 2. Bruno	0-1</a:t>
            </a:r>
          </a:p>
          <a:p>
            <a:r>
              <a:rPr lang="da-DK" sz="2200" dirty="0"/>
              <a:t>3. Carla – 10. Mark	1-0</a:t>
            </a:r>
          </a:p>
          <a:p>
            <a:r>
              <a:rPr lang="da-DK" sz="2200" dirty="0"/>
              <a:t>11. Nancy – 4. David	½-½</a:t>
            </a:r>
          </a:p>
          <a:p>
            <a:r>
              <a:rPr lang="da-DK" sz="2200" dirty="0"/>
              <a:t>5. </a:t>
            </a:r>
            <a:r>
              <a:rPr lang="da-DK" sz="2200" dirty="0" err="1"/>
              <a:t>Eloise</a:t>
            </a:r>
            <a:r>
              <a:rPr lang="da-DK" sz="2200" dirty="0"/>
              <a:t> – 12. Oscar	1-0</a:t>
            </a:r>
          </a:p>
          <a:p>
            <a:r>
              <a:rPr lang="da-DK" sz="2200" dirty="0"/>
              <a:t>13. Patricia – 6. Finn	0-1</a:t>
            </a:r>
          </a:p>
          <a:p>
            <a:r>
              <a:rPr lang="da-DK" sz="2200" dirty="0"/>
              <a:t>7. Giorgia -14. Robert	1-0</a:t>
            </a:r>
          </a:p>
        </p:txBody>
      </p:sp>
    </p:spTree>
    <p:extLst>
      <p:ext uri="{BB962C8B-B14F-4D97-AF65-F5344CB8AC3E}">
        <p14:creationId xmlns:p14="http://schemas.microsoft.com/office/powerpoint/2010/main" val="2551449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2</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kstfelt 24">
            <a:extLst>
              <a:ext uri="{FF2B5EF4-FFF2-40B4-BE49-F238E27FC236}">
                <a16:creationId xmlns:a16="http://schemas.microsoft.com/office/drawing/2014/main" id="{FF1AF1D4-CF84-4337-BF70-41C71BF6B720}"/>
              </a:ext>
            </a:extLst>
          </p:cNvPr>
          <p:cNvSpPr txBox="1"/>
          <p:nvPr/>
        </p:nvSpPr>
        <p:spPr>
          <a:xfrm>
            <a:off x="838198" y="1775563"/>
            <a:ext cx="4786225" cy="364751"/>
          </a:xfrm>
          <a:prstGeom prst="rect">
            <a:avLst/>
          </a:prstGeom>
        </p:spPr>
        <p:txBody>
          <a:bodyPr vert="horz" lIns="91440" tIns="45720" rIns="91440" bIns="45720" rtlCol="0">
            <a:noAutofit/>
          </a:bodyPr>
          <a:lstStyle/>
          <a:p>
            <a:r>
              <a:rPr lang="da-DK" sz="2200" b="1" dirty="0"/>
              <a:t>Afbud, </a:t>
            </a:r>
            <a:r>
              <a:rPr lang="da-DK" sz="2200" b="1" dirty="0" err="1"/>
              <a:t>omflytninger</a:t>
            </a:r>
            <a:r>
              <a:rPr lang="da-DK" sz="2200" b="1" dirty="0"/>
              <a:t> og flydere. </a:t>
            </a:r>
            <a:endParaRPr lang="da-DK" sz="2200" dirty="0"/>
          </a:p>
          <a:p>
            <a:endParaRPr lang="en-US" sz="2200" dirty="0"/>
          </a:p>
        </p:txBody>
      </p:sp>
      <p:sp>
        <p:nvSpPr>
          <p:cNvPr id="12" name="Tekstfelt 11">
            <a:extLst>
              <a:ext uri="{FF2B5EF4-FFF2-40B4-BE49-F238E27FC236}">
                <a16:creationId xmlns:a16="http://schemas.microsoft.com/office/drawing/2014/main" id="{920F890D-38E5-4012-B9A6-A336E3CE1E29}"/>
              </a:ext>
            </a:extLst>
          </p:cNvPr>
          <p:cNvSpPr txBox="1"/>
          <p:nvPr/>
        </p:nvSpPr>
        <p:spPr>
          <a:xfrm>
            <a:off x="838198" y="2187627"/>
            <a:ext cx="10853928" cy="1789150"/>
          </a:xfrm>
          <a:prstGeom prst="rect">
            <a:avLst/>
          </a:prstGeom>
        </p:spPr>
        <p:txBody>
          <a:bodyPr vert="horz" lIns="91440" tIns="45720" rIns="91440" bIns="45720" rtlCol="0">
            <a:noAutofit/>
          </a:bodyPr>
          <a:lstStyle/>
          <a:p>
            <a:r>
              <a:rPr lang="da-DK" sz="2200" dirty="0"/>
              <a:t>Spiller nr. 12, Oscar, har meldt afbud til denne runde, så han skal ikke parres. Han får ingen modstander og ingen farve (markeres her med gul i modstanderfeltet); og han scorer 0 point.</a:t>
            </a:r>
          </a:p>
          <a:p>
            <a:r>
              <a:rPr lang="da-DK" sz="2200" dirty="0"/>
              <a:t>Der vil altså være et ulige antal spillere, der skal parres, og den spiller, der ikke får en modstander, vil få et point (og ingen modstander eller farve – også gul markering).</a:t>
            </a:r>
          </a:p>
          <a:p>
            <a:r>
              <a:rPr lang="da-DK" sz="2200" dirty="0"/>
              <a:t>Begge spillere, som ikke spiller i denne runde, får en markering som nedflyder.</a:t>
            </a:r>
            <a:endParaRPr lang="en-US" sz="2200" dirty="0"/>
          </a:p>
        </p:txBody>
      </p:sp>
    </p:spTree>
    <p:extLst>
      <p:ext uri="{BB962C8B-B14F-4D97-AF65-F5344CB8AC3E}">
        <p14:creationId xmlns:p14="http://schemas.microsoft.com/office/powerpoint/2010/main" val="2516011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9BDE0E-9C53-48FB-BAC5-9AECFE85510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600" dirty="0" err="1"/>
              <a:t>Rundelægningseksempel</a:t>
            </a:r>
            <a:r>
              <a:rPr lang="en-US" sz="4600" dirty="0"/>
              <a:t>, </a:t>
            </a:r>
            <a:r>
              <a:rPr lang="en-US" sz="4600" dirty="0" err="1"/>
              <a:t>runde</a:t>
            </a:r>
            <a:r>
              <a:rPr lang="en-US" sz="4600" dirty="0"/>
              <a:t> 2 </a:t>
            </a:r>
            <a:r>
              <a:rPr lang="en-US" sz="4600" kern="1200" dirty="0">
                <a:solidFill>
                  <a:schemeClr val="tx1"/>
                </a:solidFill>
                <a:latin typeface="+mj-lt"/>
                <a:ea typeface="+mj-ea"/>
                <a:cs typeface="+mj-cs"/>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el 2">
            <a:extLst>
              <a:ext uri="{FF2B5EF4-FFF2-40B4-BE49-F238E27FC236}">
                <a16:creationId xmlns:a16="http://schemas.microsoft.com/office/drawing/2014/main" id="{638A1793-9AD0-B669-5B3F-A46D12002FE5}"/>
              </a:ext>
            </a:extLst>
          </p:cNvPr>
          <p:cNvGraphicFramePr>
            <a:graphicFrameLocks noGrp="1"/>
          </p:cNvGraphicFramePr>
          <p:nvPr>
            <p:extLst>
              <p:ext uri="{D42A27DB-BD31-4B8C-83A1-F6EECF244321}">
                <p14:modId xmlns:p14="http://schemas.microsoft.com/office/powerpoint/2010/main" val="3384928713"/>
              </p:ext>
            </p:extLst>
          </p:nvPr>
        </p:nvGraphicFramePr>
        <p:xfrm>
          <a:off x="4473744" y="336325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6" name="Tabel 5">
            <a:extLst>
              <a:ext uri="{FF2B5EF4-FFF2-40B4-BE49-F238E27FC236}">
                <a16:creationId xmlns:a16="http://schemas.microsoft.com/office/drawing/2014/main" id="{3BA94574-BDA9-68E2-1588-25EDD1CB235F}"/>
              </a:ext>
            </a:extLst>
          </p:cNvPr>
          <p:cNvGraphicFramePr>
            <a:graphicFrameLocks noGrp="1"/>
          </p:cNvGraphicFramePr>
          <p:nvPr>
            <p:extLst>
              <p:ext uri="{D42A27DB-BD31-4B8C-83A1-F6EECF244321}">
                <p14:modId xmlns:p14="http://schemas.microsoft.com/office/powerpoint/2010/main" val="1631301745"/>
              </p:ext>
            </p:extLst>
          </p:nvPr>
        </p:nvGraphicFramePr>
        <p:xfrm>
          <a:off x="4473744" y="4565059"/>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3" name="Tabel 12">
            <a:extLst>
              <a:ext uri="{FF2B5EF4-FFF2-40B4-BE49-F238E27FC236}">
                <a16:creationId xmlns:a16="http://schemas.microsoft.com/office/drawing/2014/main" id="{5697C28C-514E-1501-8B51-5EA9C25DACD6}"/>
              </a:ext>
            </a:extLst>
          </p:cNvPr>
          <p:cNvGraphicFramePr>
            <a:graphicFrameLocks noGrp="1"/>
          </p:cNvGraphicFramePr>
          <p:nvPr>
            <p:extLst>
              <p:ext uri="{D42A27DB-BD31-4B8C-83A1-F6EECF244321}">
                <p14:modId xmlns:p14="http://schemas.microsoft.com/office/powerpoint/2010/main" val="1864310995"/>
              </p:ext>
            </p:extLst>
          </p:nvPr>
        </p:nvGraphicFramePr>
        <p:xfrm>
          <a:off x="4473744" y="2164047"/>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9" name="Tabel 8">
            <a:extLst>
              <a:ext uri="{FF2B5EF4-FFF2-40B4-BE49-F238E27FC236}">
                <a16:creationId xmlns:a16="http://schemas.microsoft.com/office/drawing/2014/main" id="{0CE8F5BD-4D10-D625-58D6-E547C385CAAB}"/>
              </a:ext>
            </a:extLst>
          </p:cNvPr>
          <p:cNvGraphicFramePr>
            <a:graphicFrameLocks noGrp="1"/>
          </p:cNvGraphicFramePr>
          <p:nvPr>
            <p:extLst>
              <p:ext uri="{D42A27DB-BD31-4B8C-83A1-F6EECF244321}">
                <p14:modId xmlns:p14="http://schemas.microsoft.com/office/powerpoint/2010/main" val="1316663108"/>
              </p:ext>
            </p:extLst>
          </p:nvPr>
        </p:nvGraphicFramePr>
        <p:xfrm>
          <a:off x="6196269" y="2164047"/>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2" name="Tabel 11">
            <a:extLst>
              <a:ext uri="{FF2B5EF4-FFF2-40B4-BE49-F238E27FC236}">
                <a16:creationId xmlns:a16="http://schemas.microsoft.com/office/drawing/2014/main" id="{BEE3DC03-C362-2110-423A-4E21EAACF0D1}"/>
              </a:ext>
            </a:extLst>
          </p:cNvPr>
          <p:cNvGraphicFramePr>
            <a:graphicFrameLocks noGrp="1"/>
          </p:cNvGraphicFramePr>
          <p:nvPr>
            <p:extLst>
              <p:ext uri="{D42A27DB-BD31-4B8C-83A1-F6EECF244321}">
                <p14:modId xmlns:p14="http://schemas.microsoft.com/office/powerpoint/2010/main" val="2279479081"/>
              </p:ext>
            </p:extLst>
          </p:nvPr>
        </p:nvGraphicFramePr>
        <p:xfrm>
          <a:off x="6196269" y="3365850"/>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35" name="Tabel 34">
            <a:extLst>
              <a:ext uri="{FF2B5EF4-FFF2-40B4-BE49-F238E27FC236}">
                <a16:creationId xmlns:a16="http://schemas.microsoft.com/office/drawing/2014/main" id="{C109B651-F13A-149A-D431-ADE7E59CA3F0}"/>
              </a:ext>
            </a:extLst>
          </p:cNvPr>
          <p:cNvGraphicFramePr>
            <a:graphicFrameLocks noGrp="1"/>
          </p:cNvGraphicFramePr>
          <p:nvPr>
            <p:extLst>
              <p:ext uri="{D42A27DB-BD31-4B8C-83A1-F6EECF244321}">
                <p14:modId xmlns:p14="http://schemas.microsoft.com/office/powerpoint/2010/main" val="1149141713"/>
              </p:ext>
            </p:extLst>
          </p:nvPr>
        </p:nvGraphicFramePr>
        <p:xfrm>
          <a:off x="6196269" y="4543052"/>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38" name="Tekstfelt 37">
            <a:extLst>
              <a:ext uri="{FF2B5EF4-FFF2-40B4-BE49-F238E27FC236}">
                <a16:creationId xmlns:a16="http://schemas.microsoft.com/office/drawing/2014/main" id="{201628B2-2F92-90E4-62C4-35CD2E3216EA}"/>
              </a:ext>
            </a:extLst>
          </p:cNvPr>
          <p:cNvSpPr txBox="1"/>
          <p:nvPr/>
        </p:nvSpPr>
        <p:spPr>
          <a:xfrm>
            <a:off x="857045" y="1789742"/>
            <a:ext cx="3447535" cy="2884740"/>
          </a:xfrm>
          <a:prstGeom prst="rect">
            <a:avLst/>
          </a:prstGeom>
        </p:spPr>
        <p:txBody>
          <a:bodyPr vert="horz" lIns="91440" tIns="45720" rIns="91440" bIns="45720" rtlCol="0">
            <a:noAutofit/>
          </a:bodyPr>
          <a:lstStyle/>
          <a:p>
            <a:r>
              <a:rPr lang="da-DK" sz="2200" dirty="0"/>
              <a:t>Spillerne deles i point-grupper.</a:t>
            </a:r>
          </a:p>
          <a:p>
            <a:r>
              <a:rPr lang="da-DK" sz="2200" dirty="0"/>
              <a:t>Efter første runde er der tre pointgrupper: 1 p, ½p og 0p.</a:t>
            </a:r>
          </a:p>
          <a:p>
            <a:endParaRPr lang="da-DK" sz="2200" dirty="0"/>
          </a:p>
          <a:p>
            <a:r>
              <a:rPr lang="da-DK" sz="2200" dirty="0"/>
              <a:t>Vi starter med 1 p. gruppen og deler den straks op i to undergrupper S1 og S2.</a:t>
            </a:r>
          </a:p>
        </p:txBody>
      </p:sp>
      <p:sp>
        <p:nvSpPr>
          <p:cNvPr id="5" name="Tekstfelt 4">
            <a:extLst>
              <a:ext uri="{FF2B5EF4-FFF2-40B4-BE49-F238E27FC236}">
                <a16:creationId xmlns:a16="http://schemas.microsoft.com/office/drawing/2014/main" id="{8FABC0C7-8DA4-F255-A4DA-1251B0DA6CBD}"/>
              </a:ext>
            </a:extLst>
          </p:cNvPr>
          <p:cNvSpPr txBox="1"/>
          <p:nvPr/>
        </p:nvSpPr>
        <p:spPr>
          <a:xfrm>
            <a:off x="5018470" y="1789742"/>
            <a:ext cx="407484" cy="369332"/>
          </a:xfrm>
          <a:prstGeom prst="rect">
            <a:avLst/>
          </a:prstGeom>
          <a:noFill/>
        </p:spPr>
        <p:txBody>
          <a:bodyPr wrap="none" rtlCol="0">
            <a:spAutoFit/>
          </a:bodyPr>
          <a:lstStyle/>
          <a:p>
            <a:r>
              <a:rPr lang="da-DK" dirty="0"/>
              <a:t>S1</a:t>
            </a:r>
          </a:p>
        </p:txBody>
      </p:sp>
      <p:sp>
        <p:nvSpPr>
          <p:cNvPr id="15" name="Tekstfelt 14">
            <a:extLst>
              <a:ext uri="{FF2B5EF4-FFF2-40B4-BE49-F238E27FC236}">
                <a16:creationId xmlns:a16="http://schemas.microsoft.com/office/drawing/2014/main" id="{D389DF0A-FE25-AD40-AF26-EAFD91227908}"/>
              </a:ext>
            </a:extLst>
          </p:cNvPr>
          <p:cNvSpPr txBox="1"/>
          <p:nvPr/>
        </p:nvSpPr>
        <p:spPr>
          <a:xfrm>
            <a:off x="6584291" y="1789742"/>
            <a:ext cx="407484" cy="369332"/>
          </a:xfrm>
          <a:prstGeom prst="rect">
            <a:avLst/>
          </a:prstGeom>
          <a:noFill/>
        </p:spPr>
        <p:txBody>
          <a:bodyPr wrap="none" rtlCol="0">
            <a:spAutoFit/>
          </a:bodyPr>
          <a:lstStyle/>
          <a:p>
            <a:r>
              <a:rPr lang="da-DK" dirty="0"/>
              <a:t>S2</a:t>
            </a:r>
          </a:p>
        </p:txBody>
      </p:sp>
      <p:sp>
        <p:nvSpPr>
          <p:cNvPr id="16" name="Tekstfelt 15">
            <a:extLst>
              <a:ext uri="{FF2B5EF4-FFF2-40B4-BE49-F238E27FC236}">
                <a16:creationId xmlns:a16="http://schemas.microsoft.com/office/drawing/2014/main" id="{F6D7EB9A-817D-363F-E3E2-EBF6F359946F}"/>
              </a:ext>
            </a:extLst>
          </p:cNvPr>
          <p:cNvSpPr txBox="1"/>
          <p:nvPr/>
        </p:nvSpPr>
        <p:spPr>
          <a:xfrm>
            <a:off x="857045" y="4674482"/>
            <a:ext cx="3341765" cy="1091520"/>
          </a:xfrm>
          <a:prstGeom prst="rect">
            <a:avLst/>
          </a:prstGeom>
        </p:spPr>
        <p:txBody>
          <a:bodyPr vert="horz" lIns="91440" tIns="45720" rIns="91440" bIns="45720" rtlCol="0">
            <a:noAutofit/>
          </a:bodyPr>
          <a:lstStyle/>
          <a:p>
            <a:r>
              <a:rPr lang="da-DK" sz="2200" dirty="0"/>
              <a:t>Første version (den umiddelbare) overtræder tre farvepræferencer.</a:t>
            </a:r>
          </a:p>
          <a:p>
            <a:endParaRPr lang="da-DK" sz="2200" dirty="0"/>
          </a:p>
        </p:txBody>
      </p:sp>
      <p:sp>
        <p:nvSpPr>
          <p:cNvPr id="17" name="Pil: højre 16">
            <a:extLst>
              <a:ext uri="{FF2B5EF4-FFF2-40B4-BE49-F238E27FC236}">
                <a16:creationId xmlns:a16="http://schemas.microsoft.com/office/drawing/2014/main" id="{C95016F3-810F-9EE8-94C9-E2D309277B96}"/>
              </a:ext>
            </a:extLst>
          </p:cNvPr>
          <p:cNvSpPr/>
          <p:nvPr/>
        </p:nvSpPr>
        <p:spPr>
          <a:xfrm>
            <a:off x="7829941" y="3904043"/>
            <a:ext cx="465827" cy="4846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a-DK"/>
          </a:p>
        </p:txBody>
      </p:sp>
      <p:graphicFrame>
        <p:nvGraphicFramePr>
          <p:cNvPr id="18" name="Tabel 17">
            <a:extLst>
              <a:ext uri="{FF2B5EF4-FFF2-40B4-BE49-F238E27FC236}">
                <a16:creationId xmlns:a16="http://schemas.microsoft.com/office/drawing/2014/main" id="{00DC4C2E-8EB3-2F2A-598A-04AAD398B738}"/>
              </a:ext>
            </a:extLst>
          </p:cNvPr>
          <p:cNvGraphicFramePr>
            <a:graphicFrameLocks noGrp="1"/>
          </p:cNvGraphicFramePr>
          <p:nvPr>
            <p:extLst>
              <p:ext uri="{D42A27DB-BD31-4B8C-83A1-F6EECF244321}">
                <p14:modId xmlns:p14="http://schemas.microsoft.com/office/powerpoint/2010/main" val="2535914417"/>
              </p:ext>
            </p:extLst>
          </p:nvPr>
        </p:nvGraphicFramePr>
        <p:xfrm>
          <a:off x="8360235" y="3358283"/>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2</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9</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19" name="Tabel 18">
            <a:extLst>
              <a:ext uri="{FF2B5EF4-FFF2-40B4-BE49-F238E27FC236}">
                <a16:creationId xmlns:a16="http://schemas.microsoft.com/office/drawing/2014/main" id="{33B0F578-10C0-11EA-1562-9865807C5D7F}"/>
              </a:ext>
            </a:extLst>
          </p:cNvPr>
          <p:cNvGraphicFramePr>
            <a:graphicFrameLocks noGrp="1"/>
          </p:cNvGraphicFramePr>
          <p:nvPr>
            <p:extLst>
              <p:ext uri="{D42A27DB-BD31-4B8C-83A1-F6EECF244321}">
                <p14:modId xmlns:p14="http://schemas.microsoft.com/office/powerpoint/2010/main" val="1970660232"/>
              </p:ext>
            </p:extLst>
          </p:nvPr>
        </p:nvGraphicFramePr>
        <p:xfrm>
          <a:off x="8360235" y="4560086"/>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3</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10</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0" name="Tabel 19">
            <a:extLst>
              <a:ext uri="{FF2B5EF4-FFF2-40B4-BE49-F238E27FC236}">
                <a16:creationId xmlns:a16="http://schemas.microsoft.com/office/drawing/2014/main" id="{3E3C2F59-DB31-8F1A-946C-CD44D76F6CAB}"/>
              </a:ext>
            </a:extLst>
          </p:cNvPr>
          <p:cNvGraphicFramePr>
            <a:graphicFrameLocks noGrp="1"/>
          </p:cNvGraphicFramePr>
          <p:nvPr>
            <p:extLst>
              <p:ext uri="{D42A27DB-BD31-4B8C-83A1-F6EECF244321}">
                <p14:modId xmlns:p14="http://schemas.microsoft.com/office/powerpoint/2010/main" val="3219877033"/>
              </p:ext>
            </p:extLst>
          </p:nvPr>
        </p:nvGraphicFramePr>
        <p:xfrm>
          <a:off x="8360235" y="2159074"/>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1</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8</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1" name="Tabel 20">
            <a:extLst>
              <a:ext uri="{FF2B5EF4-FFF2-40B4-BE49-F238E27FC236}">
                <a16:creationId xmlns:a16="http://schemas.microsoft.com/office/drawing/2014/main" id="{153F46CA-F783-E447-9B9C-9B3B54507D26}"/>
              </a:ext>
            </a:extLst>
          </p:cNvPr>
          <p:cNvGraphicFramePr>
            <a:graphicFrameLocks noGrp="1"/>
          </p:cNvGraphicFramePr>
          <p:nvPr>
            <p:extLst>
              <p:ext uri="{D42A27DB-BD31-4B8C-83A1-F6EECF244321}">
                <p14:modId xmlns:p14="http://schemas.microsoft.com/office/powerpoint/2010/main" val="3184126814"/>
              </p:ext>
            </p:extLst>
          </p:nvPr>
        </p:nvGraphicFramePr>
        <p:xfrm>
          <a:off x="10082760" y="2159074"/>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1549167799"/>
                    </a:ext>
                  </a:extLst>
                </a:gridCol>
              </a:tblGrid>
              <a:tr h="360000">
                <a:tc gridSpan="2">
                  <a:txBody>
                    <a:bodyPr/>
                    <a:lstStyle/>
                    <a:p>
                      <a:pPr algn="ctr"/>
                      <a:r>
                        <a:rPr lang="da-DK" dirty="0"/>
                        <a:t>5</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12</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2" name="Tabel 21">
            <a:extLst>
              <a:ext uri="{FF2B5EF4-FFF2-40B4-BE49-F238E27FC236}">
                <a16:creationId xmlns:a16="http://schemas.microsoft.com/office/drawing/2014/main" id="{62540E04-1A49-461B-4720-74B058B8AAC8}"/>
              </a:ext>
            </a:extLst>
          </p:cNvPr>
          <p:cNvGraphicFramePr>
            <a:graphicFrameLocks noGrp="1"/>
          </p:cNvGraphicFramePr>
          <p:nvPr>
            <p:extLst>
              <p:ext uri="{D42A27DB-BD31-4B8C-83A1-F6EECF244321}">
                <p14:modId xmlns:p14="http://schemas.microsoft.com/office/powerpoint/2010/main" val="3462313079"/>
              </p:ext>
            </p:extLst>
          </p:nvPr>
        </p:nvGraphicFramePr>
        <p:xfrm>
          <a:off x="10077397" y="4543052"/>
          <a:ext cx="1547998" cy="1091520"/>
        </p:xfrm>
        <a:graphic>
          <a:graphicData uri="http://schemas.openxmlformats.org/drawingml/2006/table">
            <a:tbl>
              <a:tblPr firstRow="1" bandRow="1">
                <a:tableStyleId>{5C22544A-7EE6-4342-B048-85BDC9FD1C3A}</a:tableStyleId>
              </a:tblPr>
              <a:tblGrid>
                <a:gridCol w="242228">
                  <a:extLst>
                    <a:ext uri="{9D8B030D-6E8A-4147-A177-3AD203B41FA5}">
                      <a16:colId xmlns:a16="http://schemas.microsoft.com/office/drawing/2014/main" val="1659496510"/>
                    </a:ext>
                  </a:extLst>
                </a:gridCol>
                <a:gridCol w="261154">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3138907467"/>
                    </a:ext>
                  </a:extLst>
                </a:gridCol>
              </a:tblGrid>
              <a:tr h="360000">
                <a:tc gridSpan="2">
                  <a:txBody>
                    <a:bodyPr/>
                    <a:lstStyle/>
                    <a:p>
                      <a:pPr algn="ctr"/>
                      <a:r>
                        <a:rPr lang="da-DK" dirty="0"/>
                        <a:t>6</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solidFill>
                            <a:schemeClr val="bg1"/>
                          </a:solidFill>
                        </a:rPr>
                        <a:t>13</a:t>
                      </a:r>
                    </a:p>
                  </a:txBody>
                  <a:tcPr marL="0" marR="0" marT="0" marB="0" anchor="ctr">
                    <a:solidFill>
                      <a:schemeClr val="tx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graphicFrame>
        <p:nvGraphicFramePr>
          <p:cNvPr id="23" name="Tabel 22">
            <a:extLst>
              <a:ext uri="{FF2B5EF4-FFF2-40B4-BE49-F238E27FC236}">
                <a16:creationId xmlns:a16="http://schemas.microsoft.com/office/drawing/2014/main" id="{B9871CF4-5851-335E-D61F-AA9AE7D7F20B}"/>
              </a:ext>
            </a:extLst>
          </p:cNvPr>
          <p:cNvGraphicFramePr>
            <a:graphicFrameLocks noGrp="1"/>
          </p:cNvGraphicFramePr>
          <p:nvPr>
            <p:extLst>
              <p:ext uri="{D42A27DB-BD31-4B8C-83A1-F6EECF244321}">
                <p14:modId xmlns:p14="http://schemas.microsoft.com/office/powerpoint/2010/main" val="3056266014"/>
              </p:ext>
            </p:extLst>
          </p:nvPr>
        </p:nvGraphicFramePr>
        <p:xfrm>
          <a:off x="10077397" y="3358283"/>
          <a:ext cx="1547998" cy="1091520"/>
        </p:xfrm>
        <a:graphic>
          <a:graphicData uri="http://schemas.openxmlformats.org/drawingml/2006/table">
            <a:tbl>
              <a:tblPr firstRow="1" bandRow="1">
                <a:tableStyleId>{5C22544A-7EE6-4342-B048-85BDC9FD1C3A}</a:tableStyleId>
              </a:tblPr>
              <a:tblGrid>
                <a:gridCol w="261154">
                  <a:extLst>
                    <a:ext uri="{9D8B030D-6E8A-4147-A177-3AD203B41FA5}">
                      <a16:colId xmlns:a16="http://schemas.microsoft.com/office/drawing/2014/main" val="1659496510"/>
                    </a:ext>
                  </a:extLst>
                </a:gridCol>
                <a:gridCol w="242228">
                  <a:extLst>
                    <a:ext uri="{9D8B030D-6E8A-4147-A177-3AD203B41FA5}">
                      <a16:colId xmlns:a16="http://schemas.microsoft.com/office/drawing/2014/main" val="2064463800"/>
                    </a:ext>
                  </a:extLst>
                </a:gridCol>
                <a:gridCol w="261154">
                  <a:extLst>
                    <a:ext uri="{9D8B030D-6E8A-4147-A177-3AD203B41FA5}">
                      <a16:colId xmlns:a16="http://schemas.microsoft.com/office/drawing/2014/main" val="3122579374"/>
                    </a:ext>
                  </a:extLst>
                </a:gridCol>
                <a:gridCol w="261154">
                  <a:extLst>
                    <a:ext uri="{9D8B030D-6E8A-4147-A177-3AD203B41FA5}">
                      <a16:colId xmlns:a16="http://schemas.microsoft.com/office/drawing/2014/main" val="4203170522"/>
                    </a:ext>
                  </a:extLst>
                </a:gridCol>
                <a:gridCol w="261154">
                  <a:extLst>
                    <a:ext uri="{9D8B030D-6E8A-4147-A177-3AD203B41FA5}">
                      <a16:colId xmlns:a16="http://schemas.microsoft.com/office/drawing/2014/main" val="1330685663"/>
                    </a:ext>
                  </a:extLst>
                </a:gridCol>
                <a:gridCol w="261154">
                  <a:extLst>
                    <a:ext uri="{9D8B030D-6E8A-4147-A177-3AD203B41FA5}">
                      <a16:colId xmlns:a16="http://schemas.microsoft.com/office/drawing/2014/main" val="4185768465"/>
                    </a:ext>
                  </a:extLst>
                </a:gridCol>
              </a:tblGrid>
              <a:tr h="360000">
                <a:tc gridSpan="2">
                  <a:txBody>
                    <a:bodyPr/>
                    <a:lstStyle/>
                    <a:p>
                      <a:pPr algn="ctr"/>
                      <a:r>
                        <a:rPr lang="da-DK" dirty="0"/>
                        <a:t>7</a:t>
                      </a:r>
                    </a:p>
                  </a:txBody>
                  <a:tcPr anchor="ctr"/>
                </a:tc>
                <a:tc hMerge="1">
                  <a:txBody>
                    <a:bodyPr/>
                    <a:lstStyle/>
                    <a:p>
                      <a:endParaRPr lang="da-DK" dirty="0"/>
                    </a:p>
                  </a:txBody>
                  <a:tcPr/>
                </a:tc>
                <a:tc gridSpan="3">
                  <a:txBody>
                    <a:bodyPr/>
                    <a:lstStyle/>
                    <a:p>
                      <a:r>
                        <a:rPr lang="da-DK" dirty="0"/>
                        <a:t>1P</a:t>
                      </a:r>
                    </a:p>
                  </a:txBody>
                  <a:tcPr/>
                </a:tc>
                <a:tc hMerge="1">
                  <a:txBody>
                    <a:bodyPr/>
                    <a:lstStyle/>
                    <a:p>
                      <a:endParaRPr lang="da-DK" dirty="0"/>
                    </a:p>
                  </a:txBody>
                  <a:tcPr/>
                </a:tc>
                <a:tc hMerge="1">
                  <a:txBody>
                    <a:bodyPr/>
                    <a:lstStyle/>
                    <a:p>
                      <a:endParaRPr lang="da-DK" dirty="0"/>
                    </a:p>
                  </a:txBody>
                  <a:tcPr/>
                </a:tc>
                <a:tc>
                  <a:txBody>
                    <a:bodyPr/>
                    <a:lstStyle/>
                    <a:p>
                      <a:endParaRPr lang="da-DK" dirty="0"/>
                    </a:p>
                  </a:txBody>
                  <a:tcPr/>
                </a:tc>
                <a:extLst>
                  <a:ext uri="{0D108BD9-81ED-4DB2-BD59-A6C34878D82A}">
                    <a16:rowId xmlns:a16="http://schemas.microsoft.com/office/drawing/2014/main" val="2492840780"/>
                  </a:ext>
                </a:extLst>
              </a:tr>
              <a:tr h="360000">
                <a:tc>
                  <a:txBody>
                    <a:bodyPr/>
                    <a:lstStyle/>
                    <a:p>
                      <a:pPr algn="ctr"/>
                      <a:r>
                        <a:rPr lang="da-DK" sz="1600" dirty="0"/>
                        <a:t>14</a:t>
                      </a:r>
                    </a:p>
                  </a:txBody>
                  <a:tcPr marL="0" marR="0" marT="0" marB="0" anchor="ctr">
                    <a:solidFill>
                      <a:schemeClr val="bg1"/>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tc>
                  <a:txBody>
                    <a:bodyPr/>
                    <a:lstStyle/>
                    <a:p>
                      <a:pPr algn="ctr"/>
                      <a:endParaRPr lang="da-DK" sz="1600" dirty="0"/>
                    </a:p>
                  </a:txBody>
                  <a:tcPr marL="0" marR="0" marT="0" marB="0" anchor="ctr">
                    <a:solidFill>
                      <a:schemeClr val="bg2"/>
                    </a:solidFill>
                  </a:tcPr>
                </a:tc>
                <a:extLst>
                  <a:ext uri="{0D108BD9-81ED-4DB2-BD59-A6C34878D82A}">
                    <a16:rowId xmlns:a16="http://schemas.microsoft.com/office/drawing/2014/main" val="1495242861"/>
                  </a:ext>
                </a:extLst>
              </a:tr>
              <a:tr h="360000">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119217762"/>
                  </a:ext>
                </a:extLst>
              </a:tr>
            </a:tbl>
          </a:graphicData>
        </a:graphic>
      </p:graphicFrame>
      <p:sp>
        <p:nvSpPr>
          <p:cNvPr id="24" name="Tekstfelt 23">
            <a:extLst>
              <a:ext uri="{FF2B5EF4-FFF2-40B4-BE49-F238E27FC236}">
                <a16:creationId xmlns:a16="http://schemas.microsoft.com/office/drawing/2014/main" id="{E0020F0E-13A1-2025-379B-2D603D0D2DCB}"/>
              </a:ext>
            </a:extLst>
          </p:cNvPr>
          <p:cNvSpPr txBox="1"/>
          <p:nvPr/>
        </p:nvSpPr>
        <p:spPr>
          <a:xfrm>
            <a:off x="8904961" y="1784769"/>
            <a:ext cx="407484" cy="369332"/>
          </a:xfrm>
          <a:prstGeom prst="rect">
            <a:avLst/>
          </a:prstGeom>
          <a:noFill/>
        </p:spPr>
        <p:txBody>
          <a:bodyPr wrap="none" rtlCol="0">
            <a:spAutoFit/>
          </a:bodyPr>
          <a:lstStyle/>
          <a:p>
            <a:r>
              <a:rPr lang="da-DK" dirty="0"/>
              <a:t>S1</a:t>
            </a:r>
          </a:p>
        </p:txBody>
      </p:sp>
      <p:sp>
        <p:nvSpPr>
          <p:cNvPr id="25" name="Tekstfelt 24">
            <a:extLst>
              <a:ext uri="{FF2B5EF4-FFF2-40B4-BE49-F238E27FC236}">
                <a16:creationId xmlns:a16="http://schemas.microsoft.com/office/drawing/2014/main" id="{E6F0BB52-2DC0-13A6-1BBD-F718A132655A}"/>
              </a:ext>
            </a:extLst>
          </p:cNvPr>
          <p:cNvSpPr txBox="1"/>
          <p:nvPr/>
        </p:nvSpPr>
        <p:spPr>
          <a:xfrm>
            <a:off x="10470782" y="1784769"/>
            <a:ext cx="407484" cy="369332"/>
          </a:xfrm>
          <a:prstGeom prst="rect">
            <a:avLst/>
          </a:prstGeom>
          <a:noFill/>
        </p:spPr>
        <p:txBody>
          <a:bodyPr wrap="none" rtlCol="0">
            <a:spAutoFit/>
          </a:bodyPr>
          <a:lstStyle/>
          <a:p>
            <a:r>
              <a:rPr lang="da-DK" dirty="0"/>
              <a:t>S2</a:t>
            </a:r>
          </a:p>
        </p:txBody>
      </p:sp>
      <p:sp>
        <p:nvSpPr>
          <p:cNvPr id="26" name="Tekstfelt 25">
            <a:extLst>
              <a:ext uri="{FF2B5EF4-FFF2-40B4-BE49-F238E27FC236}">
                <a16:creationId xmlns:a16="http://schemas.microsoft.com/office/drawing/2014/main" id="{543A7ECC-3301-30D2-CEA5-7A3D32C8B74B}"/>
              </a:ext>
            </a:extLst>
          </p:cNvPr>
          <p:cNvSpPr txBox="1"/>
          <p:nvPr/>
        </p:nvSpPr>
        <p:spPr>
          <a:xfrm>
            <a:off x="857046" y="5780177"/>
            <a:ext cx="10969770" cy="788911"/>
          </a:xfrm>
          <a:prstGeom prst="rect">
            <a:avLst/>
          </a:prstGeom>
        </p:spPr>
        <p:txBody>
          <a:bodyPr vert="horz" lIns="91440" tIns="45720" rIns="91440" bIns="45720" rtlCol="0">
            <a:noAutofit/>
          </a:bodyPr>
          <a:lstStyle/>
          <a:p>
            <a:r>
              <a:rPr lang="da-DK" sz="2200" dirty="0"/>
              <a:t>Første </a:t>
            </a:r>
            <a:r>
              <a:rPr lang="da-DK" sz="2200" dirty="0" err="1"/>
              <a:t>omflytning</a:t>
            </a:r>
            <a:r>
              <a:rPr lang="da-DK" sz="2200" dirty="0"/>
              <a:t> er at bytte spiller nr. 6 og nr. 7, denne version overtræder kun en.</a:t>
            </a:r>
          </a:p>
          <a:p>
            <a:r>
              <a:rPr lang="da-DK" sz="2200" dirty="0"/>
              <a:t>Da to spillere har hvid som præference, og fire har sort, er dette det bedste, der kan opnås.</a:t>
            </a:r>
          </a:p>
          <a:p>
            <a:endParaRPr lang="da-DK" sz="2200" dirty="0"/>
          </a:p>
        </p:txBody>
      </p:sp>
    </p:spTree>
    <p:extLst>
      <p:ext uri="{BB962C8B-B14F-4D97-AF65-F5344CB8AC3E}">
        <p14:creationId xmlns:p14="http://schemas.microsoft.com/office/powerpoint/2010/main" val="30274759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4667</TotalTime>
  <Words>5175</Words>
  <Application>Microsoft Office PowerPoint</Application>
  <PresentationFormat>Widescreen</PresentationFormat>
  <Paragraphs>2649</Paragraphs>
  <Slides>44</Slides>
  <Notes>43</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44</vt:i4>
      </vt:variant>
    </vt:vector>
  </HeadingPairs>
  <TitlesOfParts>
    <vt:vector size="48" baseType="lpstr">
      <vt:lpstr>Arial</vt:lpstr>
      <vt:lpstr>Calibri</vt:lpstr>
      <vt:lpstr>Calibri Light</vt:lpstr>
      <vt:lpstr>Office-tema</vt:lpstr>
      <vt:lpstr>Dansk Skak Unions  Dommerkursus </vt:lpstr>
      <vt:lpstr>Rundelægningseksempel, 6 runder, 14 deltagere       </vt:lpstr>
      <vt:lpstr>Rundelægningseksempel, runde 1       </vt:lpstr>
      <vt:lpstr>Rundelægningseksempel, runde 1        </vt:lpstr>
      <vt:lpstr>Rundelægningseksempel, runde 1        </vt:lpstr>
      <vt:lpstr>Rundelægningseksempel, runde 1        </vt:lpstr>
      <vt:lpstr>Rundelægningseksempel, runde 1        </vt:lpstr>
      <vt:lpstr>Rundelægningseksempel, runde 2       </vt:lpstr>
      <vt:lpstr>Rundelægningseksempel, runde 2        </vt:lpstr>
      <vt:lpstr>Rundelægningseksempel, runde 2        </vt:lpstr>
      <vt:lpstr>Rundelægningseksempel, runde 2        </vt:lpstr>
      <vt:lpstr>Rundelægningseksempel, runde 2        </vt:lpstr>
      <vt:lpstr>Rundelægningseksempel, runde 2        </vt:lpstr>
      <vt:lpstr>Rundelægningseksempel, runde 2        </vt:lpstr>
      <vt:lpstr>Rundelægningseksempel, runde 3        </vt:lpstr>
      <vt:lpstr>Rundelægningseksempel, runde 3        </vt:lpstr>
      <vt:lpstr>Rundelægningseksempel, runde 3        </vt:lpstr>
      <vt:lpstr>Rundelægningseksempel, runde 3        </vt:lpstr>
      <vt:lpstr>Rundelægningseksempel, runde 3        </vt:lpstr>
      <vt:lpstr>Rundelægningseksempel, runde 3        </vt:lpstr>
      <vt:lpstr>Rundelægningseksempel, runde 3        </vt:lpstr>
      <vt:lpstr>Rundelægningseksempel, runde 4        </vt:lpstr>
      <vt:lpstr>Rundelægningseksempel, runde 4        </vt:lpstr>
      <vt:lpstr>Rundelægningseksempel, runde 4        </vt:lpstr>
      <vt:lpstr>Rundelægningseksempel, runde 4        </vt:lpstr>
      <vt:lpstr>Rundelægningseksempel, runde 4        </vt:lpstr>
      <vt:lpstr>Rundelægningseksempel, runde 4        </vt:lpstr>
      <vt:lpstr>Rundelægningseksempel, runde 4        </vt:lpstr>
      <vt:lpstr>Rundelægningseksempel, runde 4        </vt:lpstr>
      <vt:lpstr>Rundelægningseksempel, runde 5        </vt:lpstr>
      <vt:lpstr>Rundelægningseksempel, runde 5        </vt:lpstr>
      <vt:lpstr>Rundelægningseksempel, runde 5        </vt:lpstr>
      <vt:lpstr>Rundelægningseksempel, runde 5        </vt:lpstr>
      <vt:lpstr>Rundelægningseksempel, runde 5        </vt:lpstr>
      <vt:lpstr>Rundelægningseksempel, runde 5        </vt:lpstr>
      <vt:lpstr>Rundelægningseksempel, runde 6        </vt:lpstr>
      <vt:lpstr>Rundelægningseksempel, runde 6        </vt:lpstr>
      <vt:lpstr>Rundelægningseksempel, runde 6        </vt:lpstr>
      <vt:lpstr>Rundelægningseksempel, runde 6        </vt:lpstr>
      <vt:lpstr>Rundelægningseksempel, runde 6        </vt:lpstr>
      <vt:lpstr>Rundelægningseksempel, runde 6        </vt:lpstr>
      <vt:lpstr>Rundelægningseksempel, runde 6        </vt:lpstr>
      <vt:lpstr>Rundelægningseksempel, runde 6        </vt:lpstr>
      <vt:lpstr>Rundelægningseksempel, slutresultat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Dansk Skak Unions  Dommerkursus</dc:title>
  <dc:creator>Vagn Lauritzen</dc:creator>
  <cp:lastModifiedBy>Vagn Lauritzen</cp:lastModifiedBy>
  <cp:revision>76</cp:revision>
  <dcterms:created xsi:type="dcterms:W3CDTF">2021-12-24T15:24:40Z</dcterms:created>
  <dcterms:modified xsi:type="dcterms:W3CDTF">2024-07-26T14:02:37Z</dcterms:modified>
</cp:coreProperties>
</file>